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7" r:id="rId3"/>
    <p:sldId id="273" r:id="rId4"/>
    <p:sldId id="259" r:id="rId5"/>
    <p:sldId id="262" r:id="rId6"/>
    <p:sldId id="272" r:id="rId7"/>
    <p:sldId id="274" r:id="rId8"/>
    <p:sldId id="264" r:id="rId9"/>
    <p:sldId id="275" r:id="rId10"/>
    <p:sldId id="276" r:id="rId11"/>
    <p:sldId id="266" r:id="rId12"/>
    <p:sldId id="268" r:id="rId13"/>
    <p:sldId id="265" r:id="rId14"/>
    <p:sldId id="258" r:id="rId15"/>
  </p:sldIdLst>
  <p:sldSz cx="12192000" cy="6858000"/>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花巻市" initials="花巻市" lastIdx="1" clrIdx="0">
    <p:extLst>
      <p:ext uri="{19B8F6BF-5375-455C-9EA6-DF929625EA0E}">
        <p15:presenceInfo xmlns:p15="http://schemas.microsoft.com/office/powerpoint/2012/main" userId="花巻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8465" tIns="49232" rIns="98465" bIns="49232" rtlCol="0"/>
          <a:lstStyle>
            <a:lvl1pPr algn="l">
              <a:defRPr sz="1300"/>
            </a:lvl1pPr>
          </a:lstStyle>
          <a:p>
            <a:endParaRPr kumimoji="1"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8465" tIns="49232" rIns="98465" bIns="49232" rtlCol="0"/>
          <a:lstStyle>
            <a:lvl1pPr algn="r">
              <a:defRPr sz="1300"/>
            </a:lvl1pPr>
          </a:lstStyle>
          <a:p>
            <a:fld id="{5CFA6A7D-D6C2-489E-B086-783875A1F410}" type="datetimeFigureOut">
              <a:rPr kumimoji="1" lang="ja-JP" altLang="en-US" smtClean="0"/>
              <a:t>2020/6/5</a:t>
            </a:fld>
            <a:endParaRPr kumimoji="1" lang="ja-JP" altLang="en-US" dirty="0"/>
          </a:p>
        </p:txBody>
      </p:sp>
      <p:sp>
        <p:nvSpPr>
          <p:cNvPr id="4" name="スライド イメージ プレースホルダー 3"/>
          <p:cNvSpPr>
            <a:spLocks noGrp="1" noRot="1" noChangeAspect="1"/>
          </p:cNvSpPr>
          <p:nvPr>
            <p:ph type="sldImg" idx="2"/>
          </p:nvPr>
        </p:nvSpPr>
        <p:spPr>
          <a:xfrm>
            <a:off x="473075" y="1273175"/>
            <a:ext cx="6107113" cy="3435350"/>
          </a:xfrm>
          <a:prstGeom prst="rect">
            <a:avLst/>
          </a:prstGeom>
          <a:noFill/>
          <a:ln w="12700">
            <a:solidFill>
              <a:prstClr val="black"/>
            </a:solidFill>
          </a:ln>
        </p:spPr>
        <p:txBody>
          <a:bodyPr vert="horz" lIns="98465" tIns="49232" rIns="98465" bIns="49232" rtlCol="0" anchor="ctr"/>
          <a:lstStyle/>
          <a:p>
            <a:endParaRPr lang="ja-JP" altLang="en-US" dirty="0"/>
          </a:p>
        </p:txBody>
      </p:sp>
      <p:sp>
        <p:nvSpPr>
          <p:cNvPr id="5" name="ノート プレースホルダー 4"/>
          <p:cNvSpPr>
            <a:spLocks noGrp="1"/>
          </p:cNvSpPr>
          <p:nvPr>
            <p:ph type="body" sz="quarter" idx="3"/>
          </p:nvPr>
        </p:nvSpPr>
        <p:spPr>
          <a:xfrm>
            <a:off x="705327" y="4899433"/>
            <a:ext cx="5642610" cy="4008625"/>
          </a:xfrm>
          <a:prstGeom prst="rect">
            <a:avLst/>
          </a:prstGeom>
        </p:spPr>
        <p:txBody>
          <a:bodyPr vert="horz" lIns="98465" tIns="49232" rIns="98465" bIns="4923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669839"/>
            <a:ext cx="3056414" cy="510799"/>
          </a:xfrm>
          <a:prstGeom prst="rect">
            <a:avLst/>
          </a:prstGeom>
        </p:spPr>
        <p:txBody>
          <a:bodyPr vert="horz" lIns="98465" tIns="49232" rIns="98465" bIns="49232" rtlCol="0" anchor="b"/>
          <a:lstStyle>
            <a:lvl1pPr algn="l">
              <a:defRPr sz="1300"/>
            </a:lvl1pPr>
          </a:lstStyle>
          <a:p>
            <a:endParaRPr kumimoji="1" lang="ja-JP" altLang="en-US" dirty="0"/>
          </a:p>
        </p:txBody>
      </p:sp>
      <p:sp>
        <p:nvSpPr>
          <p:cNvPr id="7" name="スライド番号プレースホルダー 6"/>
          <p:cNvSpPr>
            <a:spLocks noGrp="1"/>
          </p:cNvSpPr>
          <p:nvPr>
            <p:ph type="sldNum" sz="quarter" idx="5"/>
          </p:nvPr>
        </p:nvSpPr>
        <p:spPr>
          <a:xfrm>
            <a:off x="3995218" y="9669839"/>
            <a:ext cx="3056414" cy="510799"/>
          </a:xfrm>
          <a:prstGeom prst="rect">
            <a:avLst/>
          </a:prstGeom>
        </p:spPr>
        <p:txBody>
          <a:bodyPr vert="horz" lIns="98465" tIns="49232" rIns="98465" bIns="49232" rtlCol="0" anchor="b"/>
          <a:lstStyle>
            <a:lvl1pPr algn="r">
              <a:defRPr sz="1300"/>
            </a:lvl1pPr>
          </a:lstStyle>
          <a:p>
            <a:fld id="{1B17EE20-D470-42A1-85ED-35B3D11803E8}" type="slidenum">
              <a:rPr kumimoji="1" lang="ja-JP" altLang="en-US" smtClean="0"/>
              <a:t>‹#›</a:t>
            </a:fld>
            <a:endParaRPr kumimoji="1" lang="ja-JP" altLang="en-US" dirty="0"/>
          </a:p>
        </p:txBody>
      </p:sp>
    </p:spTree>
    <p:extLst>
      <p:ext uri="{BB962C8B-B14F-4D97-AF65-F5344CB8AC3E}">
        <p14:creationId xmlns:p14="http://schemas.microsoft.com/office/powerpoint/2010/main" val="38999568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EE6B60F-DB08-4FB4-93E3-F1DF14E00E93}" type="datetime1">
              <a:rPr kumimoji="1" lang="ja-JP" altLang="en-US" smtClean="0"/>
              <a:t>2020/6/5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916394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2E2BF3-72AB-4D74-9AA3-6E2F85BBD106}" type="datetime1">
              <a:rPr kumimoji="1" lang="ja-JP" altLang="en-US" smtClean="0"/>
              <a:t>2020/6/5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1001269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8151B3D-68B3-4DED-8F63-625E1FD28B8F}" type="datetime1">
              <a:rPr kumimoji="1" lang="ja-JP" altLang="en-US" smtClean="0"/>
              <a:t>2020/6/5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3667907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47F9639-85AC-4779-8D6F-14663825F035}" type="datetime1">
              <a:rPr kumimoji="1" lang="ja-JP" altLang="en-US" smtClean="0"/>
              <a:t>2020/6/5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2976177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475FFA9-F89F-40B5-A8F4-F940172D0EF4}" type="datetime1">
              <a:rPr kumimoji="1" lang="ja-JP" altLang="en-US" smtClean="0"/>
              <a:t>2020/6/5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3744127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AFCCCAC-67D4-4B54-A35A-B64F65A67ADE}" type="datetime1">
              <a:rPr kumimoji="1" lang="ja-JP" altLang="en-US" smtClean="0"/>
              <a:t>2020/6/5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136157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8900F79-6F63-4A73-B6CC-AB603FD9E00A}" type="datetime1">
              <a:rPr kumimoji="1" lang="ja-JP" altLang="en-US" smtClean="0"/>
              <a:t>2020/6/5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1424805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C9D72B4-28CB-4618-8306-8E90D820BBC7}" type="datetime1">
              <a:rPr kumimoji="1" lang="ja-JP" altLang="en-US" smtClean="0"/>
              <a:t>2020/6/5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3761175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49A50B-9210-4867-AE80-C2C7D8F56DF3}" type="datetime1">
              <a:rPr kumimoji="1" lang="ja-JP" altLang="en-US" smtClean="0"/>
              <a:t>2020/6/5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3470345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407E82-A2CE-4882-BDC0-6D2F0801BAEC}" type="datetime1">
              <a:rPr kumimoji="1" lang="ja-JP" altLang="en-US" smtClean="0"/>
              <a:t>2020/6/5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205516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F87921-4879-4844-B1CD-BD4360A4BCCC}" type="datetime1">
              <a:rPr kumimoji="1" lang="ja-JP" altLang="en-US" smtClean="0"/>
              <a:t>2020/6/5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1201275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A8637-C7AC-4138-B08B-70667CBF0AE2}" type="datetime1">
              <a:rPr kumimoji="1" lang="ja-JP" altLang="en-US" smtClean="0"/>
              <a:t>2020/6/5</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4F7E8-97EC-40D6-B292-68320F1AB5B8}" type="slidenum">
              <a:rPr kumimoji="1" lang="ja-JP" altLang="en-US" smtClean="0"/>
              <a:t>‹#›</a:t>
            </a:fld>
            <a:endParaRPr kumimoji="1" lang="ja-JP" altLang="en-US" dirty="0"/>
          </a:p>
        </p:txBody>
      </p:sp>
    </p:spTree>
    <p:extLst>
      <p:ext uri="{BB962C8B-B14F-4D97-AF65-F5344CB8AC3E}">
        <p14:creationId xmlns:p14="http://schemas.microsoft.com/office/powerpoint/2010/main" val="3521917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14846" y="1005840"/>
            <a:ext cx="9940834" cy="2050869"/>
          </a:xfrm>
        </p:spPr>
        <p:txBody>
          <a:bodyPr>
            <a:normAutofit/>
          </a:bodyPr>
          <a:lstStyle/>
          <a:p>
            <a:r>
              <a:rPr lang="ja-JP" altLang="en-US" sz="4400" b="1" dirty="0" smtClean="0"/>
              <a:t>花巻市公設地方卸売市場条例</a:t>
            </a:r>
            <a:r>
              <a:rPr lang="ja-JP" altLang="en-US" sz="4400" b="1" dirty="0" smtClean="0"/>
              <a:t>改正</a:t>
            </a:r>
            <a:r>
              <a:rPr lang="en-US" altLang="ja-JP" sz="4400" b="1" dirty="0" smtClean="0"/>
              <a:t/>
            </a:r>
            <a:br>
              <a:rPr lang="en-US" altLang="ja-JP" sz="4400" b="1" dirty="0" smtClean="0"/>
            </a:br>
            <a:endParaRPr kumimoji="1" lang="ja-JP" altLang="en-US" sz="4400" b="1" dirty="0"/>
          </a:p>
        </p:txBody>
      </p:sp>
      <p:sp>
        <p:nvSpPr>
          <p:cNvPr id="3" name="サブタイトル 2"/>
          <p:cNvSpPr>
            <a:spLocks noGrp="1"/>
          </p:cNvSpPr>
          <p:nvPr>
            <p:ph type="subTitle" idx="1"/>
          </p:nvPr>
        </p:nvSpPr>
        <p:spPr>
          <a:xfrm>
            <a:off x="1524000" y="4663439"/>
            <a:ext cx="9144000" cy="953589"/>
          </a:xfrm>
        </p:spPr>
        <p:txBody>
          <a:bodyPr/>
          <a:lstStyle/>
          <a:p>
            <a:r>
              <a:rPr lang="ja-JP" altLang="en-US" dirty="0" smtClean="0"/>
              <a:t>花巻市商工観光部商工労政課</a:t>
            </a:r>
            <a:endParaRPr kumimoji="1" lang="ja-JP" altLang="en-US" dirty="0"/>
          </a:p>
        </p:txBody>
      </p:sp>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1</a:t>
            </a:fld>
            <a:endParaRPr kumimoji="1" lang="ja-JP" altLang="en-US" dirty="0"/>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7944" y="4016122"/>
            <a:ext cx="1501793" cy="1811654"/>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206" y="4003058"/>
            <a:ext cx="1628053" cy="1901695"/>
          </a:xfrm>
          <a:prstGeom prst="rect">
            <a:avLst/>
          </a:prstGeom>
        </p:spPr>
      </p:pic>
    </p:spTree>
    <p:extLst>
      <p:ext uri="{BB962C8B-B14F-4D97-AF65-F5344CB8AC3E}">
        <p14:creationId xmlns:p14="http://schemas.microsoft.com/office/powerpoint/2010/main" val="29582825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10</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4029613756"/>
              </p:ext>
            </p:extLst>
          </p:nvPr>
        </p:nvGraphicFramePr>
        <p:xfrm>
          <a:off x="838200" y="1045029"/>
          <a:ext cx="10515600" cy="5311322"/>
        </p:xfrm>
        <a:graphic>
          <a:graphicData uri="http://schemas.openxmlformats.org/drawingml/2006/table">
            <a:tbl>
              <a:tblPr firstRow="1" bandRow="1">
                <a:tableStyleId>{8A107856-5554-42FB-B03E-39F5DBC370BA}</a:tableStyleId>
              </a:tblPr>
              <a:tblGrid>
                <a:gridCol w="2009503">
                  <a:extLst>
                    <a:ext uri="{9D8B030D-6E8A-4147-A177-3AD203B41FA5}">
                      <a16:colId xmlns:a16="http://schemas.microsoft.com/office/drawing/2014/main" val="88934788"/>
                    </a:ext>
                  </a:extLst>
                </a:gridCol>
                <a:gridCol w="4140926">
                  <a:extLst>
                    <a:ext uri="{9D8B030D-6E8A-4147-A177-3AD203B41FA5}">
                      <a16:colId xmlns:a16="http://schemas.microsoft.com/office/drawing/2014/main" val="678671985"/>
                    </a:ext>
                  </a:extLst>
                </a:gridCol>
                <a:gridCol w="4365171">
                  <a:extLst>
                    <a:ext uri="{9D8B030D-6E8A-4147-A177-3AD203B41FA5}">
                      <a16:colId xmlns:a16="http://schemas.microsoft.com/office/drawing/2014/main" val="2355288425"/>
                    </a:ext>
                  </a:extLst>
                </a:gridCol>
              </a:tblGrid>
              <a:tr h="1445401">
                <a:tc>
                  <a:txBody>
                    <a:bodyPr/>
                    <a:lstStyle/>
                    <a:p>
                      <a:r>
                        <a:rPr kumimoji="1" lang="ja-JP" altLang="en-US" b="1" dirty="0" smtClean="0">
                          <a:solidFill>
                            <a:srgbClr val="FF0000"/>
                          </a:solidFill>
                        </a:rPr>
                        <a:t>ア　第三者販売</a:t>
                      </a:r>
                      <a:endParaRPr kumimoji="1" lang="en-US" altLang="ja-JP" b="1" dirty="0" smtClean="0">
                        <a:solidFill>
                          <a:srgbClr val="FF0000"/>
                        </a:solidFill>
                      </a:endParaRPr>
                    </a:p>
                    <a:p>
                      <a:r>
                        <a:rPr kumimoji="1" lang="ja-JP" altLang="en-US" b="1" dirty="0" smtClean="0">
                          <a:solidFill>
                            <a:srgbClr val="FF0000"/>
                          </a:solidFill>
                        </a:rPr>
                        <a:t>　　の禁止</a:t>
                      </a:r>
                      <a:endParaRPr kumimoji="1" lang="ja-JP" altLang="en-US" b="1" dirty="0">
                        <a:solidFill>
                          <a:srgbClr val="FF0000"/>
                        </a:solidFill>
                      </a:endParaRPr>
                    </a:p>
                  </a:txBody>
                  <a:tcPr anchor="ctr">
                    <a:noFill/>
                  </a:tcPr>
                </a:tc>
                <a:tc>
                  <a:txBody>
                    <a:bodyPr/>
                    <a:lstStyle/>
                    <a:p>
                      <a:r>
                        <a:rPr kumimoji="1" lang="ja-JP" altLang="en-US" b="0" dirty="0" smtClean="0"/>
                        <a:t>原則、卸売業者は、買受人以外の者に対して販売をしてはならない。</a:t>
                      </a:r>
                      <a:endParaRPr kumimoji="1" lang="ja-JP" altLang="en-US" b="0"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卸売業者の販路拡大を可能にし、取引活性化を図るため→</a:t>
                      </a:r>
                      <a:r>
                        <a:rPr kumimoji="1" lang="ja-JP" altLang="en-US" b="1" dirty="0" smtClean="0">
                          <a:solidFill>
                            <a:srgbClr val="FF0000"/>
                          </a:solidFill>
                        </a:rPr>
                        <a:t>廃止（自由化）</a:t>
                      </a:r>
                      <a:endParaRPr kumimoji="1" lang="en-US" altLang="ja-JP" b="1"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solidFill>
                            <a:srgbClr val="FF0000"/>
                          </a:solidFill>
                        </a:rPr>
                        <a:t>ただし、取引秩序を確保することが条件</a:t>
                      </a:r>
                      <a:endParaRPr kumimoji="1" lang="en-US" altLang="ja-JP" b="1" dirty="0" smtClean="0">
                        <a:solidFill>
                          <a:srgbClr val="FF0000"/>
                        </a:solidFill>
                      </a:endParaRPr>
                    </a:p>
                    <a:p>
                      <a:r>
                        <a:rPr kumimoji="1" lang="ja-JP" altLang="en-US" b="0" dirty="0" smtClean="0"/>
                        <a:t>（規定箇所：第</a:t>
                      </a:r>
                      <a:r>
                        <a:rPr kumimoji="1" lang="en-US" altLang="ja-JP" b="0" dirty="0" smtClean="0"/>
                        <a:t>23</a:t>
                      </a:r>
                      <a:r>
                        <a:rPr kumimoji="1" lang="ja-JP" altLang="en-US" b="0" dirty="0" smtClean="0"/>
                        <a:t>条）</a:t>
                      </a:r>
                      <a:endParaRPr kumimoji="1" lang="en-US" altLang="ja-JP" b="0" dirty="0" smtClean="0"/>
                    </a:p>
                  </a:txBody>
                  <a:tcPr anchor="ctr">
                    <a:noFill/>
                  </a:tcPr>
                </a:tc>
                <a:extLst>
                  <a:ext uri="{0D108BD9-81ED-4DB2-BD59-A6C34878D82A}">
                    <a16:rowId xmlns:a16="http://schemas.microsoft.com/office/drawing/2014/main" val="849430689"/>
                  </a:ext>
                </a:extLst>
              </a:tr>
              <a:tr h="1250147">
                <a:tc>
                  <a:txBody>
                    <a:bodyPr/>
                    <a:lstStyle/>
                    <a:p>
                      <a:r>
                        <a:rPr kumimoji="1" lang="ja-JP" altLang="en-US" b="1" dirty="0" smtClean="0">
                          <a:solidFill>
                            <a:srgbClr val="FF0000"/>
                          </a:solidFill>
                        </a:rPr>
                        <a:t>イ　商物一致の</a:t>
                      </a:r>
                      <a:endParaRPr kumimoji="1" lang="en-US" altLang="ja-JP" b="1" dirty="0" smtClean="0">
                        <a:solidFill>
                          <a:srgbClr val="FF0000"/>
                        </a:solidFill>
                      </a:endParaRPr>
                    </a:p>
                    <a:p>
                      <a:r>
                        <a:rPr kumimoji="1" lang="ja-JP" altLang="en-US" b="1" dirty="0" smtClean="0">
                          <a:solidFill>
                            <a:srgbClr val="FF0000"/>
                          </a:solidFill>
                        </a:rPr>
                        <a:t>　　原則</a:t>
                      </a:r>
                      <a:endParaRPr kumimoji="1" lang="ja-JP" altLang="en-US" b="1" dirty="0">
                        <a:solidFill>
                          <a:srgbClr val="FF0000"/>
                        </a:solidFill>
                      </a:endParaRPr>
                    </a:p>
                  </a:txBody>
                  <a:tcPr anchor="ctr">
                    <a:noFill/>
                  </a:tcPr>
                </a:tc>
                <a:tc>
                  <a:txBody>
                    <a:bodyPr/>
                    <a:lstStyle/>
                    <a:p>
                      <a:r>
                        <a:rPr kumimoji="1" lang="ja-JP" altLang="en-US" dirty="0" smtClean="0"/>
                        <a:t>原則、卸売業者は、市場内にある物品以外の物品の卸売をしてはならない。</a:t>
                      </a:r>
                      <a:endParaRPr kumimoji="1" lang="ja-JP" altLang="en-US"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卸売業者の輸送経費等の削減、鮮度保持を図るため→</a:t>
                      </a:r>
                      <a:r>
                        <a:rPr kumimoji="1" lang="ja-JP" altLang="en-US" b="1" dirty="0" smtClean="0">
                          <a:solidFill>
                            <a:srgbClr val="FF0000"/>
                          </a:solidFill>
                        </a:rPr>
                        <a:t>廃止（自由化）</a:t>
                      </a:r>
                      <a:endParaRPr kumimoji="1" lang="en-US" altLang="ja-JP" b="1" dirty="0" smtClean="0">
                        <a:solidFill>
                          <a:srgbClr val="FF0000"/>
                        </a:solidFill>
                      </a:endParaRPr>
                    </a:p>
                    <a:p>
                      <a:r>
                        <a:rPr kumimoji="1" lang="ja-JP" altLang="en-US" dirty="0" smtClean="0"/>
                        <a:t>（規定箇所：条例第</a:t>
                      </a:r>
                      <a:r>
                        <a:rPr kumimoji="1" lang="en-US" altLang="ja-JP" dirty="0" smtClean="0"/>
                        <a:t>25</a:t>
                      </a:r>
                      <a:r>
                        <a:rPr kumimoji="1" lang="ja-JP" altLang="en-US" dirty="0" smtClean="0"/>
                        <a:t>条）</a:t>
                      </a:r>
                      <a:endParaRPr kumimoji="1" lang="en-US" altLang="ja-JP" dirty="0" smtClean="0"/>
                    </a:p>
                  </a:txBody>
                  <a:tcPr anchor="ctr">
                    <a:noFill/>
                  </a:tcPr>
                </a:tc>
                <a:extLst>
                  <a:ext uri="{0D108BD9-81ED-4DB2-BD59-A6C34878D82A}">
                    <a16:rowId xmlns:a16="http://schemas.microsoft.com/office/drawing/2014/main" val="1085791478"/>
                  </a:ext>
                </a:extLst>
              </a:tr>
              <a:tr h="1137293">
                <a:tc>
                  <a:txBody>
                    <a:bodyPr/>
                    <a:lstStyle/>
                    <a:p>
                      <a:r>
                        <a:rPr kumimoji="1" lang="ja-JP" altLang="en-US" b="1" dirty="0" smtClean="0">
                          <a:solidFill>
                            <a:srgbClr val="FF0000"/>
                          </a:solidFill>
                        </a:rPr>
                        <a:t>ウ　自己買受の</a:t>
                      </a:r>
                      <a:endParaRPr kumimoji="1" lang="en-US" altLang="ja-JP" b="1" dirty="0" smtClean="0">
                        <a:solidFill>
                          <a:srgbClr val="FF0000"/>
                        </a:solidFill>
                      </a:endParaRPr>
                    </a:p>
                    <a:p>
                      <a:r>
                        <a:rPr kumimoji="1" lang="ja-JP" altLang="en-US" b="1" dirty="0" smtClean="0">
                          <a:solidFill>
                            <a:srgbClr val="FF0000"/>
                          </a:solidFill>
                        </a:rPr>
                        <a:t>　　禁止</a:t>
                      </a:r>
                      <a:endParaRPr kumimoji="1" lang="ja-JP" altLang="en-US" b="1" dirty="0">
                        <a:solidFill>
                          <a:srgbClr val="FF0000"/>
                        </a:solidFill>
                      </a:endParaRPr>
                    </a:p>
                  </a:txBody>
                  <a:tcPr anchor="ctr">
                    <a:noFill/>
                  </a:tcPr>
                </a:tc>
                <a:tc>
                  <a:txBody>
                    <a:bodyPr/>
                    <a:lstStyle/>
                    <a:p>
                      <a:r>
                        <a:rPr kumimoji="1" lang="ja-JP" altLang="en-US" dirty="0" smtClean="0"/>
                        <a:t>原則、卸売業者は、取扱品目の部類に属する物品を卸売の相手方として物品を買い受けてはならない。</a:t>
                      </a:r>
                      <a:endParaRPr kumimoji="1" lang="ja-JP" altLang="en-US"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卸売業者の販路拡大（生鮮食品の調整選別）のため→</a:t>
                      </a:r>
                      <a:r>
                        <a:rPr kumimoji="1" lang="ja-JP" altLang="en-US" b="1" dirty="0" smtClean="0">
                          <a:solidFill>
                            <a:srgbClr val="FF0000"/>
                          </a:solidFill>
                        </a:rPr>
                        <a:t>廃止（自由化）</a:t>
                      </a:r>
                      <a:endParaRPr kumimoji="1" lang="en-US" altLang="ja-JP" b="1" dirty="0" smtClean="0">
                        <a:solidFill>
                          <a:srgbClr val="FF0000"/>
                        </a:solidFill>
                      </a:endParaRPr>
                    </a:p>
                    <a:p>
                      <a:r>
                        <a:rPr kumimoji="1" lang="ja-JP" altLang="en-US" dirty="0" smtClean="0"/>
                        <a:t>（規定箇所：条例第</a:t>
                      </a:r>
                      <a:r>
                        <a:rPr kumimoji="1" lang="en-US" altLang="ja-JP" dirty="0" smtClean="0"/>
                        <a:t>26</a:t>
                      </a:r>
                      <a:r>
                        <a:rPr kumimoji="1" lang="ja-JP" altLang="en-US" dirty="0" smtClean="0"/>
                        <a:t>条）</a:t>
                      </a:r>
                      <a:endParaRPr kumimoji="1" lang="en-US" altLang="ja-JP" b="0" dirty="0" smtClean="0"/>
                    </a:p>
                  </a:txBody>
                  <a:tcPr anchor="ctr">
                    <a:noFill/>
                  </a:tcPr>
                </a:tc>
                <a:extLst>
                  <a:ext uri="{0D108BD9-81ED-4DB2-BD59-A6C34878D82A}">
                    <a16:rowId xmlns:a16="http://schemas.microsoft.com/office/drawing/2014/main" val="3133445087"/>
                  </a:ext>
                </a:extLst>
              </a:tr>
              <a:tr h="1478481">
                <a:tc>
                  <a:txBody>
                    <a:bodyPr/>
                    <a:lstStyle/>
                    <a:p>
                      <a:r>
                        <a:rPr kumimoji="1" lang="ja-JP" altLang="en-US" b="1" dirty="0" smtClean="0">
                          <a:solidFill>
                            <a:srgbClr val="FF0000"/>
                          </a:solidFill>
                        </a:rPr>
                        <a:t>エ　受託拒否の</a:t>
                      </a:r>
                      <a:endParaRPr kumimoji="1" lang="en-US" altLang="ja-JP" b="1" dirty="0" smtClean="0">
                        <a:solidFill>
                          <a:srgbClr val="FF0000"/>
                        </a:solidFill>
                      </a:endParaRPr>
                    </a:p>
                    <a:p>
                      <a:r>
                        <a:rPr kumimoji="1" lang="ja-JP" altLang="en-US" b="1" dirty="0" smtClean="0">
                          <a:solidFill>
                            <a:srgbClr val="FF0000"/>
                          </a:solidFill>
                        </a:rPr>
                        <a:t>　　禁止</a:t>
                      </a:r>
                      <a:endParaRPr kumimoji="1" lang="ja-JP" altLang="en-US" b="1" dirty="0">
                        <a:solidFill>
                          <a:srgbClr val="FF0000"/>
                        </a:solidFill>
                      </a:endParaRPr>
                    </a:p>
                  </a:txBody>
                  <a:tcPr anchor="ctr">
                    <a:noFill/>
                  </a:tcPr>
                </a:tc>
                <a:tc>
                  <a:txBody>
                    <a:bodyPr/>
                    <a:lstStyle/>
                    <a:p>
                      <a:r>
                        <a:rPr kumimoji="1" lang="ja-JP" altLang="en-US" dirty="0" smtClean="0"/>
                        <a:t>原則、卸売業者は、市場における卸売業者のための販売の委託の申込みがあった場合には、正当な理由がなければその引受けを拒んではならない。</a:t>
                      </a:r>
                      <a:endParaRPr kumimoji="1" lang="ja-JP" altLang="en-US"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市場としての公正な取引の場を維持するため→</a:t>
                      </a:r>
                      <a:r>
                        <a:rPr kumimoji="1" lang="ja-JP" altLang="en-US" b="1" dirty="0" smtClean="0">
                          <a:solidFill>
                            <a:srgbClr val="FF0000"/>
                          </a:solidFill>
                        </a:rPr>
                        <a:t>継続</a:t>
                      </a:r>
                      <a:endParaRPr kumimoji="1" lang="en-US" altLang="ja-JP" b="1"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（規定箇所：条例第</a:t>
                      </a:r>
                      <a:r>
                        <a:rPr kumimoji="1" lang="en-US" altLang="ja-JP" dirty="0" smtClean="0"/>
                        <a:t>22</a:t>
                      </a:r>
                      <a:r>
                        <a:rPr kumimoji="1" lang="ja-JP" altLang="en-US" dirty="0" smtClean="0"/>
                        <a:t>条第２項）</a:t>
                      </a:r>
                      <a:endParaRPr kumimoji="1" lang="en-US" altLang="ja-JP" b="0" dirty="0" smtClean="0"/>
                    </a:p>
                  </a:txBody>
                  <a:tcPr anchor="ctr">
                    <a:noFill/>
                  </a:tcPr>
                </a:tc>
                <a:extLst>
                  <a:ext uri="{0D108BD9-81ED-4DB2-BD59-A6C34878D82A}">
                    <a16:rowId xmlns:a16="http://schemas.microsoft.com/office/drawing/2014/main" val="3572228341"/>
                  </a:ext>
                </a:extLst>
              </a:tr>
            </a:tbl>
          </a:graphicData>
        </a:graphic>
      </p:graphicFrame>
      <p:sp>
        <p:nvSpPr>
          <p:cNvPr id="5" name="コンテンツ プレースホルダー 2"/>
          <p:cNvSpPr txBox="1">
            <a:spLocks/>
          </p:cNvSpPr>
          <p:nvPr/>
        </p:nvSpPr>
        <p:spPr>
          <a:xfrm>
            <a:off x="838200" y="522514"/>
            <a:ext cx="10515600" cy="6139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b="1" dirty="0" smtClean="0"/>
              <a:t>花巻市公設地方卸売市場として定める「その他の取引ルール」</a:t>
            </a:r>
            <a:endParaRPr lang="ja-JP" altLang="en-US" sz="2400" dirty="0" smtClean="0"/>
          </a:p>
        </p:txBody>
      </p:sp>
    </p:spTree>
    <p:extLst>
      <p:ext uri="{BB962C8B-B14F-4D97-AF65-F5344CB8AC3E}">
        <p14:creationId xmlns:p14="http://schemas.microsoft.com/office/powerpoint/2010/main" val="3926337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11</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203031990"/>
              </p:ext>
            </p:extLst>
          </p:nvPr>
        </p:nvGraphicFramePr>
        <p:xfrm>
          <a:off x="838200" y="1306287"/>
          <a:ext cx="10515600" cy="4786321"/>
        </p:xfrm>
        <a:graphic>
          <a:graphicData uri="http://schemas.openxmlformats.org/drawingml/2006/table">
            <a:tbl>
              <a:tblPr firstRow="1" bandRow="1">
                <a:tableStyleId>{8A107856-5554-42FB-B03E-39F5DBC370BA}</a:tableStyleId>
              </a:tblPr>
              <a:tblGrid>
                <a:gridCol w="2114006">
                  <a:extLst>
                    <a:ext uri="{9D8B030D-6E8A-4147-A177-3AD203B41FA5}">
                      <a16:colId xmlns:a16="http://schemas.microsoft.com/office/drawing/2014/main" val="88934788"/>
                    </a:ext>
                  </a:extLst>
                </a:gridCol>
                <a:gridCol w="3422468">
                  <a:extLst>
                    <a:ext uri="{9D8B030D-6E8A-4147-A177-3AD203B41FA5}">
                      <a16:colId xmlns:a16="http://schemas.microsoft.com/office/drawing/2014/main" val="678671985"/>
                    </a:ext>
                  </a:extLst>
                </a:gridCol>
                <a:gridCol w="4979126">
                  <a:extLst>
                    <a:ext uri="{9D8B030D-6E8A-4147-A177-3AD203B41FA5}">
                      <a16:colId xmlns:a16="http://schemas.microsoft.com/office/drawing/2014/main" val="2355288425"/>
                    </a:ext>
                  </a:extLst>
                </a:gridCol>
              </a:tblGrid>
              <a:tr h="941566">
                <a:tc>
                  <a:txBody>
                    <a:bodyPr/>
                    <a:lstStyle/>
                    <a:p>
                      <a:r>
                        <a:rPr kumimoji="1" lang="ja-JP" altLang="en-US" b="1" dirty="0" smtClean="0">
                          <a:solidFill>
                            <a:srgbClr val="FF0000"/>
                          </a:solidFill>
                        </a:rPr>
                        <a:t>ア　市場の面積</a:t>
                      </a:r>
                      <a:endParaRPr kumimoji="1" lang="ja-JP" altLang="en-US" b="1" dirty="0">
                        <a:solidFill>
                          <a:srgbClr val="FF0000"/>
                        </a:solidFill>
                      </a:endParaRPr>
                    </a:p>
                  </a:txBody>
                  <a:tcPr anchor="ctr">
                    <a:noFill/>
                  </a:tcPr>
                </a:tc>
                <a:tc>
                  <a:txBody>
                    <a:bodyPr/>
                    <a:lstStyle/>
                    <a:p>
                      <a:r>
                        <a:rPr kumimoji="1" lang="ja-JP" altLang="en-US" b="0" dirty="0" smtClean="0"/>
                        <a:t>開設許可のため条例で定める事項</a:t>
                      </a:r>
                      <a:endParaRPr kumimoji="1" lang="en-US" altLang="ja-JP" b="0" dirty="0" smtClean="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条例規定事項から認定申請書記載事項に変更のため→</a:t>
                      </a:r>
                      <a:r>
                        <a:rPr kumimoji="1" lang="ja-JP" altLang="en-US" b="1" dirty="0" smtClean="0">
                          <a:solidFill>
                            <a:srgbClr val="FF0000"/>
                          </a:solidFill>
                        </a:rPr>
                        <a:t>削除</a:t>
                      </a:r>
                      <a:endParaRPr kumimoji="1" lang="en-US" altLang="ja-JP" b="1"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（規定箇所：条例第２条第３号）</a:t>
                      </a:r>
                      <a:endParaRPr kumimoji="1" lang="en-US" altLang="ja-JP" b="0" dirty="0" smtClean="0"/>
                    </a:p>
                  </a:txBody>
                  <a:tcPr anchor="ctr">
                    <a:noFill/>
                  </a:tcPr>
                </a:tc>
                <a:extLst>
                  <a:ext uri="{0D108BD9-81ED-4DB2-BD59-A6C34878D82A}">
                    <a16:rowId xmlns:a16="http://schemas.microsoft.com/office/drawing/2014/main" val="849430689"/>
                  </a:ext>
                </a:extLst>
              </a:tr>
              <a:tr h="1866947">
                <a:tc>
                  <a:txBody>
                    <a:bodyPr/>
                    <a:lstStyle/>
                    <a:p>
                      <a:r>
                        <a:rPr kumimoji="1" lang="ja-JP" altLang="en-US" b="1" dirty="0" smtClean="0">
                          <a:solidFill>
                            <a:srgbClr val="FF0000"/>
                          </a:solidFill>
                        </a:rPr>
                        <a:t>イ　卸売業者の</a:t>
                      </a:r>
                      <a:endParaRPr kumimoji="1" lang="en-US" altLang="ja-JP" b="1" dirty="0" smtClean="0">
                        <a:solidFill>
                          <a:srgbClr val="FF0000"/>
                        </a:solidFill>
                      </a:endParaRPr>
                    </a:p>
                    <a:p>
                      <a:r>
                        <a:rPr kumimoji="1" lang="ja-JP" altLang="en-US" b="1" dirty="0" smtClean="0">
                          <a:solidFill>
                            <a:srgbClr val="FF0000"/>
                          </a:solidFill>
                        </a:rPr>
                        <a:t>　　許可等</a:t>
                      </a:r>
                      <a:endParaRPr kumimoji="1" lang="ja-JP" altLang="en-US" b="1" dirty="0">
                        <a:solidFill>
                          <a:srgbClr val="FF0000"/>
                        </a:solidFill>
                      </a:endParaRPr>
                    </a:p>
                  </a:txBody>
                  <a:tcPr anchor="ctr">
                    <a:noFill/>
                  </a:tcPr>
                </a:tc>
                <a:tc>
                  <a:txBody>
                    <a:bodyPr/>
                    <a:lstStyle/>
                    <a:p>
                      <a:r>
                        <a:rPr kumimoji="1" lang="ja-JP" altLang="en-US" dirty="0" smtClean="0"/>
                        <a:t>卸売業者の許可、廃止、許可の取消し、営業の譲渡し及び譲受け並びに合併及び分割、相続、名称変更等</a:t>
                      </a:r>
                      <a:endParaRPr kumimoji="1" lang="ja-JP" altLang="en-US"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卸売業者の許可等の手続きを市長が行うものとするため→</a:t>
                      </a:r>
                      <a:r>
                        <a:rPr kumimoji="1" lang="ja-JP" altLang="en-US" b="1" dirty="0" smtClean="0">
                          <a:solidFill>
                            <a:srgbClr val="FF0000"/>
                          </a:solidFill>
                        </a:rPr>
                        <a:t>新規</a:t>
                      </a:r>
                      <a:endParaRPr kumimoji="1" lang="en-US" altLang="ja-JP" b="1"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（規定箇所：条例第６条の２、第６条の３、第</a:t>
                      </a:r>
                      <a:r>
                        <a:rPr kumimoji="1" lang="en-US" altLang="ja-JP" dirty="0" smtClean="0"/>
                        <a:t>10</a:t>
                      </a:r>
                      <a:r>
                        <a:rPr kumimoji="1" lang="ja-JP" altLang="en-US" dirty="0" smtClean="0"/>
                        <a:t>条の２、第</a:t>
                      </a:r>
                      <a:r>
                        <a:rPr kumimoji="1" lang="en-US" altLang="ja-JP" dirty="0" smtClean="0"/>
                        <a:t>10</a:t>
                      </a:r>
                      <a:r>
                        <a:rPr kumimoji="1" lang="ja-JP" altLang="en-US" dirty="0" smtClean="0"/>
                        <a:t>条の３、第</a:t>
                      </a:r>
                      <a:r>
                        <a:rPr kumimoji="1" lang="en-US" altLang="ja-JP" dirty="0" smtClean="0"/>
                        <a:t>10</a:t>
                      </a:r>
                      <a:r>
                        <a:rPr kumimoji="1" lang="ja-JP" altLang="en-US" dirty="0" smtClean="0"/>
                        <a:t>条の４、第</a:t>
                      </a:r>
                      <a:r>
                        <a:rPr kumimoji="1" lang="en-US" altLang="ja-JP" dirty="0" smtClean="0"/>
                        <a:t>10</a:t>
                      </a:r>
                      <a:r>
                        <a:rPr kumimoji="1" lang="ja-JP" altLang="en-US" dirty="0" smtClean="0"/>
                        <a:t>条の５）</a:t>
                      </a:r>
                      <a:endParaRPr kumimoji="1" lang="en-US" altLang="ja-JP" dirty="0" smtClean="0"/>
                    </a:p>
                  </a:txBody>
                  <a:tcPr anchor="ctr">
                    <a:noFill/>
                  </a:tcPr>
                </a:tc>
                <a:extLst>
                  <a:ext uri="{0D108BD9-81ED-4DB2-BD59-A6C34878D82A}">
                    <a16:rowId xmlns:a16="http://schemas.microsoft.com/office/drawing/2014/main" val="1085791478"/>
                  </a:ext>
                </a:extLst>
              </a:tr>
              <a:tr h="941769">
                <a:tc>
                  <a:txBody>
                    <a:bodyPr/>
                    <a:lstStyle/>
                    <a:p>
                      <a:r>
                        <a:rPr kumimoji="1" lang="ja-JP" altLang="en-US" b="1" dirty="0" smtClean="0">
                          <a:solidFill>
                            <a:srgbClr val="FF0000"/>
                          </a:solidFill>
                        </a:rPr>
                        <a:t>ウ　せり人の資格</a:t>
                      </a:r>
                      <a:endParaRPr kumimoji="1" lang="ja-JP" altLang="en-US" b="1" dirty="0">
                        <a:solidFill>
                          <a:srgbClr val="FF0000"/>
                        </a:solidFill>
                      </a:endParaRPr>
                    </a:p>
                  </a:txBody>
                  <a:tcPr anchor="ctr">
                    <a:noFill/>
                  </a:tcPr>
                </a:tc>
                <a:tc>
                  <a:txBody>
                    <a:bodyPr/>
                    <a:lstStyle/>
                    <a:p>
                      <a:r>
                        <a:rPr kumimoji="1" lang="ja-JP" altLang="en-US" dirty="0" smtClean="0"/>
                        <a:t>せり人の資格要件、届出</a:t>
                      </a:r>
                      <a:endParaRPr kumimoji="1" lang="ja-JP" altLang="en-US"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せり人の届出等の手続きを市長が行うものとするため→</a:t>
                      </a:r>
                      <a:r>
                        <a:rPr kumimoji="1" lang="ja-JP" altLang="en-US" b="1" dirty="0" smtClean="0">
                          <a:solidFill>
                            <a:srgbClr val="FF0000"/>
                          </a:solidFill>
                        </a:rPr>
                        <a:t>新規</a:t>
                      </a:r>
                      <a:endParaRPr kumimoji="1" lang="en-US" altLang="ja-JP" b="1" dirty="0" smtClean="0">
                        <a:solidFill>
                          <a:srgbClr val="FF0000"/>
                        </a:solidFill>
                      </a:endParaRPr>
                    </a:p>
                    <a:p>
                      <a:r>
                        <a:rPr kumimoji="1" lang="ja-JP" altLang="en-US" dirty="0" smtClean="0"/>
                        <a:t>（規定箇所：条例第</a:t>
                      </a:r>
                      <a:r>
                        <a:rPr kumimoji="1" lang="en-US" altLang="ja-JP" dirty="0" smtClean="0"/>
                        <a:t>11</a:t>
                      </a:r>
                      <a:r>
                        <a:rPr kumimoji="1" lang="ja-JP" altLang="en-US" dirty="0" smtClean="0"/>
                        <a:t>条）</a:t>
                      </a:r>
                      <a:endParaRPr kumimoji="1" lang="en-US" altLang="ja-JP" b="0" dirty="0" smtClean="0"/>
                    </a:p>
                  </a:txBody>
                  <a:tcPr anchor="ctr">
                    <a:noFill/>
                  </a:tcPr>
                </a:tc>
                <a:extLst>
                  <a:ext uri="{0D108BD9-81ED-4DB2-BD59-A6C34878D82A}">
                    <a16:rowId xmlns:a16="http://schemas.microsoft.com/office/drawing/2014/main" val="3133445087"/>
                  </a:ext>
                </a:extLst>
              </a:tr>
              <a:tr h="1036039">
                <a:tc>
                  <a:txBody>
                    <a:bodyPr/>
                    <a:lstStyle/>
                    <a:p>
                      <a:r>
                        <a:rPr kumimoji="1" lang="ja-JP" altLang="en-US" b="1" dirty="0" smtClean="0">
                          <a:solidFill>
                            <a:srgbClr val="FF0000"/>
                          </a:solidFill>
                        </a:rPr>
                        <a:t>エ　受託契約約款</a:t>
                      </a:r>
                      <a:endParaRPr kumimoji="1" lang="en-US" altLang="ja-JP" b="1" dirty="0" smtClean="0">
                        <a:solidFill>
                          <a:srgbClr val="FF0000"/>
                        </a:solidFill>
                      </a:endParaRPr>
                    </a:p>
                    <a:p>
                      <a:r>
                        <a:rPr kumimoji="1" lang="ja-JP" altLang="en-US" b="1" dirty="0" smtClean="0">
                          <a:solidFill>
                            <a:srgbClr val="FF0000"/>
                          </a:solidFill>
                        </a:rPr>
                        <a:t>　　の届出</a:t>
                      </a:r>
                      <a:endParaRPr kumimoji="1" lang="ja-JP" altLang="en-US" b="1" dirty="0">
                        <a:solidFill>
                          <a:srgbClr val="FF0000"/>
                        </a:solidFill>
                      </a:endParaRPr>
                    </a:p>
                  </a:txBody>
                  <a:tcPr anchor="ctr">
                    <a:noFill/>
                  </a:tcPr>
                </a:tc>
                <a:tc>
                  <a:txBody>
                    <a:bodyPr/>
                    <a:lstStyle/>
                    <a:p>
                      <a:r>
                        <a:rPr kumimoji="1" lang="ja-JP" altLang="en-US" dirty="0" smtClean="0"/>
                        <a:t>販売の委託引受けに係る受託契約約款の届出、承認</a:t>
                      </a:r>
                      <a:endParaRPr kumimoji="1" lang="ja-JP" altLang="en-US"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取引参加者が遵守すべき事項として、売買取引の条件の公表が定められたため→</a:t>
                      </a:r>
                      <a:r>
                        <a:rPr kumimoji="1" lang="ja-JP" altLang="en-US" b="1" dirty="0" smtClean="0">
                          <a:solidFill>
                            <a:srgbClr val="FF0000"/>
                          </a:solidFill>
                        </a:rPr>
                        <a:t>廃止</a:t>
                      </a:r>
                      <a:endParaRPr kumimoji="1" lang="en-US" altLang="ja-JP" b="1"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（規定箇所：条例第</a:t>
                      </a:r>
                      <a:r>
                        <a:rPr kumimoji="1" lang="en-US" altLang="ja-JP" dirty="0" smtClean="0"/>
                        <a:t>28</a:t>
                      </a:r>
                      <a:r>
                        <a:rPr kumimoji="1" lang="ja-JP" altLang="en-US" dirty="0" smtClean="0"/>
                        <a:t>条）</a:t>
                      </a:r>
                      <a:endParaRPr kumimoji="1" lang="en-US" altLang="ja-JP" b="0" dirty="0" smtClean="0"/>
                    </a:p>
                  </a:txBody>
                  <a:tcPr anchor="ctr">
                    <a:noFill/>
                  </a:tcPr>
                </a:tc>
                <a:extLst>
                  <a:ext uri="{0D108BD9-81ED-4DB2-BD59-A6C34878D82A}">
                    <a16:rowId xmlns:a16="http://schemas.microsoft.com/office/drawing/2014/main" val="3572228341"/>
                  </a:ext>
                </a:extLst>
              </a:tr>
            </a:tbl>
          </a:graphicData>
        </a:graphic>
      </p:graphicFrame>
      <p:sp>
        <p:nvSpPr>
          <p:cNvPr id="6" name="タイトル 1"/>
          <p:cNvSpPr txBox="1">
            <a:spLocks/>
          </p:cNvSpPr>
          <p:nvPr/>
        </p:nvSpPr>
        <p:spPr>
          <a:xfrm>
            <a:off x="838200" y="571648"/>
            <a:ext cx="10515600" cy="470897"/>
          </a:xfrm>
          <a:prstGeom prst="rect">
            <a:avLst/>
          </a:prstGeom>
          <a:solidFill>
            <a:schemeClr val="accent2">
              <a:lumMod val="40000"/>
              <a:lumOff val="60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t>④　県</a:t>
            </a:r>
            <a:r>
              <a:rPr lang="ja-JP" altLang="en-US" sz="2400" b="1" dirty="0"/>
              <a:t>条例に</a:t>
            </a:r>
            <a:r>
              <a:rPr lang="ja-JP" altLang="en-US" sz="2400" b="1" dirty="0" smtClean="0"/>
              <a:t>よる知事</a:t>
            </a:r>
            <a:r>
              <a:rPr lang="ja-JP" altLang="en-US" sz="2400" b="1" dirty="0"/>
              <a:t>の許可や届出等を要する事項等のルール設定</a:t>
            </a:r>
          </a:p>
        </p:txBody>
      </p:sp>
    </p:spTree>
    <p:extLst>
      <p:ext uri="{BB962C8B-B14F-4D97-AF65-F5344CB8AC3E}">
        <p14:creationId xmlns:p14="http://schemas.microsoft.com/office/powerpoint/2010/main" val="14682115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12</a:t>
            </a:fld>
            <a:endParaRPr kumimoji="1" lang="ja-JP" altLang="en-US" dirty="0"/>
          </a:p>
        </p:txBody>
      </p:sp>
      <p:sp>
        <p:nvSpPr>
          <p:cNvPr id="3" name="タイトル 1"/>
          <p:cNvSpPr txBox="1">
            <a:spLocks/>
          </p:cNvSpPr>
          <p:nvPr/>
        </p:nvSpPr>
        <p:spPr>
          <a:xfrm>
            <a:off x="838200" y="376517"/>
            <a:ext cx="10515600" cy="470897"/>
          </a:xfrm>
          <a:prstGeom prst="rect">
            <a:avLst/>
          </a:prstGeom>
          <a:solidFill>
            <a:schemeClr val="accent2">
              <a:lumMod val="40000"/>
              <a:lumOff val="60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a:t>⑤</a:t>
            </a:r>
            <a:r>
              <a:rPr lang="ja-JP" altLang="en-US" sz="2400" b="1" dirty="0" smtClean="0"/>
              <a:t>　その他の改正点</a:t>
            </a:r>
            <a:endParaRPr lang="en-US" altLang="ja-JP" sz="2400" b="1" dirty="0" smtClean="0"/>
          </a:p>
        </p:txBody>
      </p:sp>
      <p:graphicFrame>
        <p:nvGraphicFramePr>
          <p:cNvPr id="2" name="表 1"/>
          <p:cNvGraphicFramePr>
            <a:graphicFrameLocks noGrp="1"/>
          </p:cNvGraphicFramePr>
          <p:nvPr>
            <p:extLst>
              <p:ext uri="{D42A27DB-BD31-4B8C-83A1-F6EECF244321}">
                <p14:modId xmlns:p14="http://schemas.microsoft.com/office/powerpoint/2010/main" val="2349014456"/>
              </p:ext>
            </p:extLst>
          </p:nvPr>
        </p:nvGraphicFramePr>
        <p:xfrm>
          <a:off x="838200" y="1071154"/>
          <a:ext cx="10515600" cy="4807132"/>
        </p:xfrm>
        <a:graphic>
          <a:graphicData uri="http://schemas.openxmlformats.org/drawingml/2006/table">
            <a:tbl>
              <a:tblPr firstRow="1" bandRow="1">
                <a:tableStyleId>{8A107856-5554-42FB-B03E-39F5DBC370BA}</a:tableStyleId>
              </a:tblPr>
              <a:tblGrid>
                <a:gridCol w="2114006">
                  <a:extLst>
                    <a:ext uri="{9D8B030D-6E8A-4147-A177-3AD203B41FA5}">
                      <a16:colId xmlns:a16="http://schemas.microsoft.com/office/drawing/2014/main" val="88934788"/>
                    </a:ext>
                  </a:extLst>
                </a:gridCol>
                <a:gridCol w="3422468">
                  <a:extLst>
                    <a:ext uri="{9D8B030D-6E8A-4147-A177-3AD203B41FA5}">
                      <a16:colId xmlns:a16="http://schemas.microsoft.com/office/drawing/2014/main" val="678671985"/>
                    </a:ext>
                  </a:extLst>
                </a:gridCol>
                <a:gridCol w="4979126">
                  <a:extLst>
                    <a:ext uri="{9D8B030D-6E8A-4147-A177-3AD203B41FA5}">
                      <a16:colId xmlns:a16="http://schemas.microsoft.com/office/drawing/2014/main" val="2355288425"/>
                    </a:ext>
                  </a:extLst>
                </a:gridCol>
              </a:tblGrid>
              <a:tr h="1487922">
                <a:tc>
                  <a:txBody>
                    <a:bodyPr/>
                    <a:lstStyle/>
                    <a:p>
                      <a:r>
                        <a:rPr kumimoji="1" lang="ja-JP" altLang="en-US" b="1" dirty="0" smtClean="0">
                          <a:solidFill>
                            <a:srgbClr val="FF0000"/>
                          </a:solidFill>
                        </a:rPr>
                        <a:t>ア　市場における</a:t>
                      </a:r>
                      <a:endParaRPr kumimoji="1" lang="en-US" altLang="ja-JP" b="1" dirty="0" smtClean="0">
                        <a:solidFill>
                          <a:srgbClr val="FF0000"/>
                        </a:solidFill>
                      </a:endParaRPr>
                    </a:p>
                    <a:p>
                      <a:r>
                        <a:rPr kumimoji="1" lang="ja-JP" altLang="en-US" b="1" dirty="0" smtClean="0">
                          <a:solidFill>
                            <a:srgbClr val="FF0000"/>
                          </a:solidFill>
                        </a:rPr>
                        <a:t>　　取扱品目</a:t>
                      </a:r>
                      <a:endParaRPr kumimoji="1" lang="ja-JP" altLang="en-US" b="1" dirty="0">
                        <a:solidFill>
                          <a:srgbClr val="FF0000"/>
                        </a:solidFill>
                      </a:endParaRPr>
                    </a:p>
                  </a:txBody>
                  <a:tcPr anchor="ctr">
                    <a:noFill/>
                  </a:tcPr>
                </a:tc>
                <a:tc>
                  <a:txBody>
                    <a:bodyPr/>
                    <a:lstStyle/>
                    <a:p>
                      <a:r>
                        <a:rPr kumimoji="1" lang="ja-JP" altLang="en-US" b="0" dirty="0" smtClean="0"/>
                        <a:t>青果部：野菜、果実及びこれらの加工品</a:t>
                      </a:r>
                      <a:endParaRPr kumimoji="1" lang="en-US" altLang="ja-JP" b="0" dirty="0" smtClean="0"/>
                    </a:p>
                    <a:p>
                      <a:r>
                        <a:rPr kumimoji="1" lang="ja-JP" altLang="en-US" b="0" dirty="0" smtClean="0"/>
                        <a:t>水産部：生鮮水産物及びこれらの加工品</a:t>
                      </a:r>
                      <a:endParaRPr kumimoji="1" lang="en-US" altLang="ja-JP" b="0" dirty="0" smtClean="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実態に即して、青果部に</a:t>
                      </a:r>
                      <a:r>
                        <a:rPr kumimoji="1" lang="ja-JP" altLang="en-US" b="1" dirty="0" smtClean="0">
                          <a:solidFill>
                            <a:srgbClr val="FF0000"/>
                          </a:solidFill>
                        </a:rPr>
                        <a:t>「鳥卵」</a:t>
                      </a:r>
                      <a:r>
                        <a:rPr kumimoji="1" lang="ja-JP" altLang="en-US" b="0" dirty="0" smtClean="0"/>
                        <a:t>、</a:t>
                      </a:r>
                      <a:r>
                        <a:rPr kumimoji="1" lang="ja-JP" altLang="en-US" b="1" dirty="0" smtClean="0">
                          <a:solidFill>
                            <a:srgbClr val="FF0000"/>
                          </a:solidFill>
                        </a:rPr>
                        <a:t>「花卉」</a:t>
                      </a:r>
                      <a:r>
                        <a:rPr kumimoji="1" lang="ja-JP" altLang="en-US" b="0" dirty="0" smtClean="0"/>
                        <a:t>を追加</a:t>
                      </a:r>
                      <a:endParaRPr kumimoji="1" lang="en-US" altLang="ja-JP"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（規定箇所：条例第３条）</a:t>
                      </a:r>
                      <a:endParaRPr kumimoji="1" lang="en-US" altLang="ja-JP" b="0" dirty="0" smtClean="0"/>
                    </a:p>
                  </a:txBody>
                  <a:tcPr anchor="ctr">
                    <a:noFill/>
                  </a:tcPr>
                </a:tc>
                <a:extLst>
                  <a:ext uri="{0D108BD9-81ED-4DB2-BD59-A6C34878D82A}">
                    <a16:rowId xmlns:a16="http://schemas.microsoft.com/office/drawing/2014/main" val="849430689"/>
                  </a:ext>
                </a:extLst>
              </a:tr>
              <a:tr h="1144555">
                <a:tc>
                  <a:txBody>
                    <a:bodyPr/>
                    <a:lstStyle/>
                    <a:p>
                      <a:r>
                        <a:rPr kumimoji="1" lang="ja-JP" altLang="en-US" b="1" dirty="0" smtClean="0">
                          <a:solidFill>
                            <a:srgbClr val="FF0000"/>
                          </a:solidFill>
                        </a:rPr>
                        <a:t>イ　岩手県内産</a:t>
                      </a:r>
                      <a:endParaRPr kumimoji="1" lang="en-US" altLang="ja-JP" b="1" dirty="0" smtClean="0">
                        <a:solidFill>
                          <a:srgbClr val="FF0000"/>
                        </a:solidFill>
                      </a:endParaRPr>
                    </a:p>
                    <a:p>
                      <a:r>
                        <a:rPr kumimoji="1" lang="ja-JP" altLang="en-US" b="1" dirty="0" smtClean="0">
                          <a:solidFill>
                            <a:srgbClr val="FF0000"/>
                          </a:solidFill>
                        </a:rPr>
                        <a:t>　　青果物の</a:t>
                      </a:r>
                      <a:endParaRPr kumimoji="1" lang="en-US" altLang="ja-JP" b="1" dirty="0" smtClean="0">
                        <a:solidFill>
                          <a:srgbClr val="FF0000"/>
                        </a:solidFill>
                      </a:endParaRPr>
                    </a:p>
                    <a:p>
                      <a:r>
                        <a:rPr kumimoji="1" lang="ja-JP" altLang="en-US" b="1" dirty="0" smtClean="0">
                          <a:solidFill>
                            <a:srgbClr val="FF0000"/>
                          </a:solidFill>
                        </a:rPr>
                        <a:t>　　売買取引方法</a:t>
                      </a:r>
                      <a:endParaRPr kumimoji="1" lang="ja-JP" altLang="en-US" b="1" dirty="0">
                        <a:solidFill>
                          <a:srgbClr val="FF0000"/>
                        </a:solidFill>
                      </a:endParaRPr>
                    </a:p>
                  </a:txBody>
                  <a:tcPr anchor="ctr">
                    <a:noFill/>
                  </a:tcPr>
                </a:tc>
                <a:tc>
                  <a:txBody>
                    <a:bodyPr/>
                    <a:lstStyle/>
                    <a:p>
                      <a:r>
                        <a:rPr kumimoji="1" lang="ja-JP" altLang="en-US" dirty="0" smtClean="0"/>
                        <a:t>原則、岩手県内産の青果物については、せり売又は入札の方法によらなければならない。</a:t>
                      </a:r>
                      <a:endParaRPr kumimoji="1" lang="ja-JP" altLang="en-US" b="0"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卸売業者の販路拡大を可能にし、取引活性化を図るため→</a:t>
                      </a:r>
                      <a:r>
                        <a:rPr kumimoji="1" lang="ja-JP" altLang="en-US" b="1" dirty="0" smtClean="0">
                          <a:solidFill>
                            <a:srgbClr val="FF0000"/>
                          </a:solidFill>
                        </a:rPr>
                        <a:t>廃止（自由化）</a:t>
                      </a:r>
                      <a:endParaRPr kumimoji="1" lang="en-US" altLang="ja-JP" b="1" dirty="0" smtClean="0">
                        <a:solidFill>
                          <a:srgbClr val="FF0000"/>
                        </a:solidFill>
                      </a:endParaRPr>
                    </a:p>
                    <a:p>
                      <a:r>
                        <a:rPr kumimoji="1" lang="ja-JP" altLang="en-US" dirty="0" smtClean="0"/>
                        <a:t>（規定箇所：条例第</a:t>
                      </a:r>
                      <a:r>
                        <a:rPr kumimoji="1" lang="en-US" altLang="ja-JP" dirty="0" smtClean="0"/>
                        <a:t>21</a:t>
                      </a:r>
                      <a:r>
                        <a:rPr kumimoji="1" lang="ja-JP" altLang="en-US" dirty="0" smtClean="0"/>
                        <a:t>条の２第１項第１号）</a:t>
                      </a:r>
                      <a:endParaRPr kumimoji="1" lang="en-US" altLang="ja-JP" b="0" dirty="0" smtClean="0"/>
                    </a:p>
                  </a:txBody>
                  <a:tcPr anchor="ctr">
                    <a:noFill/>
                  </a:tcPr>
                </a:tc>
                <a:extLst>
                  <a:ext uri="{0D108BD9-81ED-4DB2-BD59-A6C34878D82A}">
                    <a16:rowId xmlns:a16="http://schemas.microsoft.com/office/drawing/2014/main" val="1085791478"/>
                  </a:ext>
                </a:extLst>
              </a:tr>
              <a:tr h="2174655">
                <a:tc>
                  <a:txBody>
                    <a:bodyPr/>
                    <a:lstStyle/>
                    <a:p>
                      <a:r>
                        <a:rPr kumimoji="1" lang="ja-JP" altLang="en-US" b="1" dirty="0" smtClean="0">
                          <a:solidFill>
                            <a:srgbClr val="FF0000"/>
                          </a:solidFill>
                        </a:rPr>
                        <a:t>ウ　第三者販売の</a:t>
                      </a:r>
                      <a:endParaRPr kumimoji="1" lang="en-US" altLang="ja-JP" b="1" dirty="0" smtClean="0">
                        <a:solidFill>
                          <a:srgbClr val="FF0000"/>
                        </a:solidFill>
                      </a:endParaRPr>
                    </a:p>
                    <a:p>
                      <a:r>
                        <a:rPr kumimoji="1" lang="ja-JP" altLang="en-US" b="1" dirty="0" smtClean="0">
                          <a:solidFill>
                            <a:srgbClr val="FF0000"/>
                          </a:solidFill>
                        </a:rPr>
                        <a:t>　　売買取引方法</a:t>
                      </a:r>
                      <a:endParaRPr kumimoji="1" lang="en-US" altLang="ja-JP" b="1" dirty="0" smtClean="0">
                        <a:solidFill>
                          <a:srgbClr val="FF0000"/>
                        </a:solidFill>
                      </a:endParaRPr>
                    </a:p>
                    <a:p>
                      <a:r>
                        <a:rPr kumimoji="1" lang="ja-JP" altLang="en-US" b="1" dirty="0" smtClean="0">
                          <a:solidFill>
                            <a:srgbClr val="FF0000"/>
                          </a:solidFill>
                        </a:rPr>
                        <a:t>　　等</a:t>
                      </a:r>
                      <a:endParaRPr kumimoji="1" lang="ja-JP" altLang="en-US" b="1" dirty="0">
                        <a:solidFill>
                          <a:srgbClr val="FF0000"/>
                        </a:solidFill>
                      </a:endParaRPr>
                    </a:p>
                  </a:txBody>
                  <a:tcPr anchor="ctr">
                    <a:noFill/>
                  </a:tcPr>
                </a:tc>
                <a:tc>
                  <a:txBody>
                    <a:bodyPr/>
                    <a:lstStyle/>
                    <a:p>
                      <a:r>
                        <a:rPr kumimoji="1" lang="ja-JP" altLang="en-US" dirty="0" smtClean="0"/>
                        <a:t>原則、卸売業者は、買受人以外の者に対して販売をしてはならない。</a:t>
                      </a:r>
                      <a:endParaRPr kumimoji="1" lang="ja-JP" altLang="en-US" b="0"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第三者販売を自由化するものの、せり参加資格は買受人に限定→</a:t>
                      </a:r>
                      <a:r>
                        <a:rPr kumimoji="1" lang="ja-JP" altLang="en-US" b="1" dirty="0" smtClean="0">
                          <a:solidFill>
                            <a:srgbClr val="FF0000"/>
                          </a:solidFill>
                        </a:rPr>
                        <a:t>買受人以外の者は「相対取引」に限定。決済方法は当事者間で決定した支払方法等と規定。</a:t>
                      </a:r>
                      <a:endParaRPr kumimoji="1" lang="en-US" altLang="ja-JP" b="1" dirty="0" smtClean="0">
                        <a:solidFill>
                          <a:srgbClr val="FF0000"/>
                        </a:solidFill>
                      </a:endParaRPr>
                    </a:p>
                    <a:p>
                      <a:r>
                        <a:rPr kumimoji="1" lang="ja-JP" altLang="en-US" dirty="0" smtClean="0"/>
                        <a:t>（規定箇所：条例第</a:t>
                      </a:r>
                      <a:r>
                        <a:rPr kumimoji="1" lang="en-US" altLang="ja-JP" dirty="0" smtClean="0"/>
                        <a:t>12</a:t>
                      </a:r>
                      <a:r>
                        <a:rPr kumimoji="1" lang="ja-JP" altLang="en-US" dirty="0" smtClean="0"/>
                        <a:t>条第１項、第</a:t>
                      </a:r>
                      <a:r>
                        <a:rPr kumimoji="1" lang="en-US" altLang="ja-JP" dirty="0" smtClean="0"/>
                        <a:t>41</a:t>
                      </a:r>
                      <a:r>
                        <a:rPr kumimoji="1" lang="ja-JP" altLang="en-US" dirty="0" smtClean="0"/>
                        <a:t>条の２）</a:t>
                      </a:r>
                      <a:endParaRPr kumimoji="1" lang="en-US" altLang="ja-JP" b="0" dirty="0" smtClean="0"/>
                    </a:p>
                  </a:txBody>
                  <a:tcPr anchor="ctr">
                    <a:noFill/>
                  </a:tcPr>
                </a:tc>
                <a:extLst>
                  <a:ext uri="{0D108BD9-81ED-4DB2-BD59-A6C34878D82A}">
                    <a16:rowId xmlns:a16="http://schemas.microsoft.com/office/drawing/2014/main" val="3133445087"/>
                  </a:ext>
                </a:extLst>
              </a:tr>
            </a:tbl>
          </a:graphicData>
        </a:graphic>
      </p:graphicFrame>
    </p:spTree>
    <p:extLst>
      <p:ext uri="{BB962C8B-B14F-4D97-AF65-F5344CB8AC3E}">
        <p14:creationId xmlns:p14="http://schemas.microsoft.com/office/powerpoint/2010/main" val="1779180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13</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4146392101"/>
              </p:ext>
            </p:extLst>
          </p:nvPr>
        </p:nvGraphicFramePr>
        <p:xfrm>
          <a:off x="733697" y="653450"/>
          <a:ext cx="10515600" cy="5120332"/>
        </p:xfrm>
        <a:graphic>
          <a:graphicData uri="http://schemas.openxmlformats.org/drawingml/2006/table">
            <a:tbl>
              <a:tblPr firstRow="1" bandRow="1">
                <a:tableStyleId>{8A107856-5554-42FB-B03E-39F5DBC370BA}</a:tableStyleId>
              </a:tblPr>
              <a:tblGrid>
                <a:gridCol w="2074817">
                  <a:extLst>
                    <a:ext uri="{9D8B030D-6E8A-4147-A177-3AD203B41FA5}">
                      <a16:colId xmlns:a16="http://schemas.microsoft.com/office/drawing/2014/main" val="88934788"/>
                    </a:ext>
                  </a:extLst>
                </a:gridCol>
                <a:gridCol w="3526972">
                  <a:extLst>
                    <a:ext uri="{9D8B030D-6E8A-4147-A177-3AD203B41FA5}">
                      <a16:colId xmlns:a16="http://schemas.microsoft.com/office/drawing/2014/main" val="678671985"/>
                    </a:ext>
                  </a:extLst>
                </a:gridCol>
                <a:gridCol w="4913811">
                  <a:extLst>
                    <a:ext uri="{9D8B030D-6E8A-4147-A177-3AD203B41FA5}">
                      <a16:colId xmlns:a16="http://schemas.microsoft.com/office/drawing/2014/main" val="2355288425"/>
                    </a:ext>
                  </a:extLst>
                </a:gridCol>
              </a:tblGrid>
              <a:tr h="1741737">
                <a:tc>
                  <a:txBody>
                    <a:bodyPr/>
                    <a:lstStyle/>
                    <a:p>
                      <a:r>
                        <a:rPr kumimoji="1" lang="ja-JP" altLang="en-US" b="1" dirty="0" smtClean="0">
                          <a:solidFill>
                            <a:srgbClr val="FF0000"/>
                          </a:solidFill>
                        </a:rPr>
                        <a:t>エ　委託手数料</a:t>
                      </a:r>
                      <a:endParaRPr kumimoji="1" lang="en-US" altLang="ja-JP" b="1" dirty="0" smtClean="0">
                        <a:solidFill>
                          <a:srgbClr val="FF0000"/>
                        </a:solidFill>
                      </a:endParaRPr>
                    </a:p>
                    <a:p>
                      <a:r>
                        <a:rPr kumimoji="1" lang="ja-JP" altLang="en-US" b="1" dirty="0" smtClean="0">
                          <a:solidFill>
                            <a:srgbClr val="FF0000"/>
                          </a:solidFill>
                        </a:rPr>
                        <a:t>　　以外の報酬の</a:t>
                      </a:r>
                      <a:endParaRPr kumimoji="1" lang="en-US" altLang="ja-JP" b="1" dirty="0" smtClean="0">
                        <a:solidFill>
                          <a:srgbClr val="FF0000"/>
                        </a:solidFill>
                      </a:endParaRPr>
                    </a:p>
                    <a:p>
                      <a:r>
                        <a:rPr kumimoji="1" lang="ja-JP" altLang="en-US" b="1" dirty="0" smtClean="0">
                          <a:solidFill>
                            <a:srgbClr val="FF0000"/>
                          </a:solidFill>
                        </a:rPr>
                        <a:t>　　収受の禁止</a:t>
                      </a:r>
                      <a:endParaRPr kumimoji="1" lang="ja-JP" altLang="en-US" b="1" dirty="0">
                        <a:solidFill>
                          <a:srgbClr val="FF0000"/>
                        </a:solidFill>
                      </a:endParaRPr>
                    </a:p>
                  </a:txBody>
                  <a:tcPr anchor="ctr">
                    <a:noFill/>
                  </a:tcPr>
                </a:tc>
                <a:tc>
                  <a:txBody>
                    <a:bodyPr/>
                    <a:lstStyle/>
                    <a:p>
                      <a:r>
                        <a:rPr kumimoji="1" lang="ja-JP" altLang="en-US" b="0" dirty="0" smtClean="0"/>
                        <a:t>卸売業者は、販売委託者から委託手数料以外の報酬を受けてはならない。</a:t>
                      </a:r>
                      <a:endParaRPr kumimoji="1" lang="ja-JP" altLang="en-US" b="0"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卸売委託手数料の弾力化（法改正事項）→</a:t>
                      </a:r>
                      <a:r>
                        <a:rPr kumimoji="1" lang="ja-JP" altLang="en-US" b="1" dirty="0" smtClean="0">
                          <a:solidFill>
                            <a:srgbClr val="FF0000"/>
                          </a:solidFill>
                        </a:rPr>
                        <a:t>廃止</a:t>
                      </a:r>
                      <a:r>
                        <a:rPr kumimoji="1" lang="ja-JP" altLang="en-US" b="0" dirty="0" smtClean="0"/>
                        <a:t>（規定箇所：条例第</a:t>
                      </a:r>
                      <a:r>
                        <a:rPr kumimoji="1" lang="en-US" altLang="ja-JP" b="0" dirty="0" smtClean="0"/>
                        <a:t>27</a:t>
                      </a:r>
                      <a:r>
                        <a:rPr kumimoji="1" lang="ja-JP" altLang="en-US" b="0" dirty="0" smtClean="0"/>
                        <a:t>条）</a:t>
                      </a:r>
                      <a:endParaRPr kumimoji="1" lang="en-US" altLang="ja-JP" b="0" dirty="0" smtClean="0"/>
                    </a:p>
                  </a:txBody>
                  <a:tcPr anchor="ctr">
                    <a:noFill/>
                  </a:tcPr>
                </a:tc>
                <a:extLst>
                  <a:ext uri="{0D108BD9-81ED-4DB2-BD59-A6C34878D82A}">
                    <a16:rowId xmlns:a16="http://schemas.microsoft.com/office/drawing/2014/main" val="849430689"/>
                  </a:ext>
                </a:extLst>
              </a:tr>
              <a:tr h="1652915">
                <a:tc>
                  <a:txBody>
                    <a:bodyPr/>
                    <a:lstStyle/>
                    <a:p>
                      <a:r>
                        <a:rPr kumimoji="1" lang="ja-JP" altLang="en-US" b="1" dirty="0" smtClean="0">
                          <a:solidFill>
                            <a:srgbClr val="FF0000"/>
                          </a:solidFill>
                        </a:rPr>
                        <a:t>オ　卸売予定数量</a:t>
                      </a:r>
                      <a:endParaRPr kumimoji="1" lang="en-US" altLang="ja-JP" b="1" dirty="0" smtClean="0">
                        <a:solidFill>
                          <a:srgbClr val="FF0000"/>
                        </a:solidFill>
                      </a:endParaRPr>
                    </a:p>
                    <a:p>
                      <a:r>
                        <a:rPr kumimoji="1" lang="ja-JP" altLang="en-US" b="1" dirty="0" smtClean="0">
                          <a:solidFill>
                            <a:srgbClr val="FF0000"/>
                          </a:solidFill>
                        </a:rPr>
                        <a:t>　　等の公表</a:t>
                      </a:r>
                      <a:endParaRPr kumimoji="1" lang="ja-JP" altLang="en-US" b="1" dirty="0">
                        <a:solidFill>
                          <a:srgbClr val="FF0000"/>
                        </a:solidFill>
                      </a:endParaRPr>
                    </a:p>
                  </a:txBody>
                  <a:tcPr anchor="ctr">
                    <a:noFill/>
                  </a:tcPr>
                </a:tc>
                <a:tc>
                  <a:txBody>
                    <a:bodyPr/>
                    <a:lstStyle/>
                    <a:p>
                      <a:r>
                        <a:rPr kumimoji="1" lang="ja-JP" altLang="en-US" b="0" dirty="0" smtClean="0"/>
                        <a:t>市長は、販売開始前に前開場日に上場された主要な品目の数量と価格を公表すること。</a:t>
                      </a:r>
                      <a:endParaRPr kumimoji="1" lang="ja-JP" altLang="en-US" b="0"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公表要件の変更（法改正事項）→</a:t>
                      </a:r>
                      <a:r>
                        <a:rPr kumimoji="1" lang="ja-JP" altLang="en-US" b="1" dirty="0" smtClean="0">
                          <a:solidFill>
                            <a:srgbClr val="FF0000"/>
                          </a:solidFill>
                        </a:rPr>
                        <a:t>廃止</a:t>
                      </a:r>
                      <a:r>
                        <a:rPr kumimoji="1" lang="ja-JP" altLang="en-US" b="0" dirty="0" smtClean="0"/>
                        <a:t>（規定箇所：条例第</a:t>
                      </a:r>
                      <a:r>
                        <a:rPr kumimoji="1" lang="en-US" altLang="ja-JP" b="0" dirty="0" smtClean="0"/>
                        <a:t>34</a:t>
                      </a:r>
                      <a:r>
                        <a:rPr kumimoji="1" lang="ja-JP" altLang="en-US" b="0" dirty="0" smtClean="0"/>
                        <a:t>条）</a:t>
                      </a:r>
                      <a:endParaRPr kumimoji="1" lang="en-US" altLang="ja-JP" b="0" dirty="0" smtClean="0"/>
                    </a:p>
                  </a:txBody>
                  <a:tcPr anchor="ctr">
                    <a:noFill/>
                  </a:tcPr>
                </a:tc>
                <a:extLst>
                  <a:ext uri="{0D108BD9-81ED-4DB2-BD59-A6C34878D82A}">
                    <a16:rowId xmlns:a16="http://schemas.microsoft.com/office/drawing/2014/main" val="1085791478"/>
                  </a:ext>
                </a:extLst>
              </a:tr>
              <a:tr h="1725680">
                <a:tc>
                  <a:txBody>
                    <a:bodyPr/>
                    <a:lstStyle/>
                    <a:p>
                      <a:r>
                        <a:rPr kumimoji="1" lang="ja-JP" altLang="en-US" b="1" dirty="0" smtClean="0">
                          <a:solidFill>
                            <a:srgbClr val="FF0000"/>
                          </a:solidFill>
                        </a:rPr>
                        <a:t>カ　物品の</a:t>
                      </a:r>
                      <a:endParaRPr kumimoji="1" lang="en-US" altLang="ja-JP" b="1" dirty="0" smtClean="0">
                        <a:solidFill>
                          <a:srgbClr val="FF0000"/>
                        </a:solidFill>
                      </a:endParaRPr>
                    </a:p>
                    <a:p>
                      <a:r>
                        <a:rPr kumimoji="1" lang="ja-JP" altLang="en-US" b="1" dirty="0" smtClean="0">
                          <a:solidFill>
                            <a:srgbClr val="FF0000"/>
                          </a:solidFill>
                        </a:rPr>
                        <a:t>　　品質管理</a:t>
                      </a:r>
                      <a:endParaRPr kumimoji="1" lang="ja-JP" altLang="en-US" b="1" dirty="0">
                        <a:solidFill>
                          <a:srgbClr val="FF0000"/>
                        </a:solidFill>
                      </a:endParaRPr>
                    </a:p>
                  </a:txBody>
                  <a:tcPr anchor="ctr">
                    <a:noFill/>
                  </a:tcPr>
                </a:tc>
                <a:tc>
                  <a:txBody>
                    <a:bodyPr/>
                    <a:lstStyle/>
                    <a:p>
                      <a:r>
                        <a:rPr kumimoji="1" lang="ja-JP" altLang="en-US" b="0" dirty="0" smtClean="0"/>
                        <a:t>品質管理の方法として、取扱品目、温度管理、責任者等を規定</a:t>
                      </a:r>
                      <a:endParaRPr kumimoji="1" lang="ja-JP" altLang="en-US" b="0" dirty="0"/>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改正食品衛生法に基づく</a:t>
                      </a:r>
                      <a:r>
                        <a:rPr kumimoji="1" lang="ja-JP" altLang="en-US" b="0" dirty="0" smtClean="0">
                          <a:solidFill>
                            <a:schemeClr val="tx1"/>
                          </a:solidFill>
                        </a:rPr>
                        <a:t>ＨＡＣＣＰ</a:t>
                      </a:r>
                      <a:r>
                        <a:rPr kumimoji="1" lang="ja-JP" altLang="en-US" b="0" dirty="0" smtClean="0"/>
                        <a:t>（</a:t>
                      </a:r>
                      <a:r>
                        <a:rPr kumimoji="1" lang="en-US" altLang="ja-JP" b="0" dirty="0" smtClean="0"/>
                        <a:t>R2.6.1</a:t>
                      </a:r>
                      <a:r>
                        <a:rPr kumimoji="1" lang="ja-JP" altLang="en-US" b="0" dirty="0" smtClean="0"/>
                        <a:t>施行）に沿った衛生管理を規定</a:t>
                      </a:r>
                      <a:endParaRPr kumimoji="1" lang="en-US" altLang="ja-JP" b="0" dirty="0" smtClean="0"/>
                    </a:p>
                  </a:txBody>
                  <a:tcPr anchor="ctr">
                    <a:noFill/>
                  </a:tcPr>
                </a:tc>
                <a:extLst>
                  <a:ext uri="{0D108BD9-81ED-4DB2-BD59-A6C34878D82A}">
                    <a16:rowId xmlns:a16="http://schemas.microsoft.com/office/drawing/2014/main" val="757545739"/>
                  </a:ext>
                </a:extLst>
              </a:tr>
            </a:tbl>
          </a:graphicData>
        </a:graphic>
      </p:graphicFrame>
    </p:spTree>
    <p:extLst>
      <p:ext uri="{BB962C8B-B14F-4D97-AF65-F5344CB8AC3E}">
        <p14:creationId xmlns:p14="http://schemas.microsoft.com/office/powerpoint/2010/main" val="27004255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14</a:t>
            </a:fld>
            <a:endParaRPr kumimoji="1" lang="ja-JP" altLang="en-US" dirty="0"/>
          </a:p>
        </p:txBody>
      </p:sp>
      <p:sp>
        <p:nvSpPr>
          <p:cNvPr id="5" name="タイトル 1"/>
          <p:cNvSpPr txBox="1">
            <a:spLocks/>
          </p:cNvSpPr>
          <p:nvPr/>
        </p:nvSpPr>
        <p:spPr>
          <a:xfrm>
            <a:off x="838200" y="365443"/>
            <a:ext cx="10515600" cy="470897"/>
          </a:xfrm>
          <a:prstGeom prst="rect">
            <a:avLst/>
          </a:prstGeom>
          <a:solidFill>
            <a:schemeClr val="accent1">
              <a:lumMod val="40000"/>
              <a:lumOff val="60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t>３　これまでの検討状況と今後のスケジュール</a:t>
            </a:r>
            <a:endParaRPr lang="ja-JP" altLang="en-US" sz="2800" b="1" dirty="0"/>
          </a:p>
        </p:txBody>
      </p:sp>
      <p:sp>
        <p:nvSpPr>
          <p:cNvPr id="6" name="コンテンツ プレースホルダー 2"/>
          <p:cNvSpPr txBox="1">
            <a:spLocks/>
          </p:cNvSpPr>
          <p:nvPr/>
        </p:nvSpPr>
        <p:spPr>
          <a:xfrm>
            <a:off x="838200" y="1123406"/>
            <a:ext cx="10515600" cy="523294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smtClean="0"/>
              <a:t>・令和元年５～６月　卸売会社、買受人組合等との個別協議</a:t>
            </a:r>
            <a:endParaRPr lang="en-US" altLang="ja-JP" sz="2000" dirty="0" smtClean="0"/>
          </a:p>
          <a:p>
            <a:pPr marL="0" indent="0">
              <a:buNone/>
            </a:pPr>
            <a:endParaRPr lang="en-US" altLang="ja-JP" sz="2000" dirty="0" smtClean="0"/>
          </a:p>
          <a:p>
            <a:pPr marL="0" indent="0">
              <a:buNone/>
            </a:pPr>
            <a:r>
              <a:rPr lang="ja-JP" altLang="en-US" sz="2000" dirty="0" smtClean="0"/>
              <a:t>・令和元年９月１１日　農林水産省との意見交換会</a:t>
            </a:r>
            <a:endParaRPr lang="en-US" altLang="ja-JP" sz="2000" dirty="0" smtClean="0"/>
          </a:p>
          <a:p>
            <a:pPr marL="0" indent="0">
              <a:buNone/>
            </a:pPr>
            <a:endParaRPr lang="en-US" altLang="ja-JP" sz="2000" dirty="0" smtClean="0"/>
          </a:p>
          <a:p>
            <a:pPr marL="0" indent="0">
              <a:buNone/>
            </a:pPr>
            <a:r>
              <a:rPr lang="ja-JP" altLang="en-US" sz="2000" dirty="0" smtClean="0"/>
              <a:t>・令和元年１０月２９日　第１回市場関係者との意見交換会</a:t>
            </a:r>
            <a:endParaRPr lang="en-US" altLang="ja-JP" sz="2000" dirty="0" smtClean="0"/>
          </a:p>
          <a:p>
            <a:pPr marL="0" indent="0">
              <a:buNone/>
            </a:pPr>
            <a:r>
              <a:rPr lang="ja-JP" altLang="en-US" sz="2000" dirty="0"/>
              <a:t>・令和</a:t>
            </a:r>
            <a:r>
              <a:rPr lang="ja-JP" altLang="en-US" sz="2000" dirty="0" smtClean="0"/>
              <a:t>元年１１月～１２月</a:t>
            </a:r>
            <a:r>
              <a:rPr lang="ja-JP" altLang="en-US" sz="2000" dirty="0"/>
              <a:t>　卸売会社、買受人</a:t>
            </a:r>
            <a:r>
              <a:rPr lang="ja-JP" altLang="en-US" sz="2000" dirty="0" smtClean="0"/>
              <a:t>組合等と</a:t>
            </a:r>
            <a:r>
              <a:rPr lang="ja-JP" altLang="en-US" sz="2000" dirty="0"/>
              <a:t>の個別</a:t>
            </a:r>
            <a:r>
              <a:rPr lang="ja-JP" altLang="en-US" sz="2000" dirty="0" smtClean="0"/>
              <a:t>協議</a:t>
            </a:r>
            <a:endParaRPr lang="en-US" altLang="ja-JP" sz="2000" dirty="0" smtClean="0"/>
          </a:p>
          <a:p>
            <a:pPr marL="0" indent="0">
              <a:buNone/>
            </a:pPr>
            <a:r>
              <a:rPr lang="ja-JP" altLang="en-US" sz="2000" dirty="0" smtClean="0"/>
              <a:t>・令和元年１２月１６日　</a:t>
            </a:r>
            <a:r>
              <a:rPr lang="ja-JP" altLang="en-US" sz="2000" dirty="0"/>
              <a:t>第２回市場関係者との意見交換会</a:t>
            </a:r>
            <a:endParaRPr lang="en-US" altLang="ja-JP" sz="2000" dirty="0"/>
          </a:p>
          <a:p>
            <a:pPr marL="0" indent="0">
              <a:buNone/>
            </a:pPr>
            <a:r>
              <a:rPr lang="ja-JP" altLang="en-US" sz="2000" dirty="0" smtClean="0"/>
              <a:t>・</a:t>
            </a:r>
            <a:r>
              <a:rPr lang="ja-JP" altLang="en-US" sz="2000" dirty="0"/>
              <a:t>令和元年</a:t>
            </a:r>
            <a:r>
              <a:rPr lang="ja-JP" altLang="en-US" sz="2000" dirty="0" smtClean="0"/>
              <a:t>１２月２</a:t>
            </a:r>
            <a:r>
              <a:rPr lang="ja-JP" altLang="en-US" sz="2000" dirty="0"/>
              <a:t>０</a:t>
            </a:r>
            <a:r>
              <a:rPr lang="ja-JP" altLang="en-US" sz="2000" dirty="0" smtClean="0"/>
              <a:t>日　花巻市公設地方卸売市場運営協議会開催</a:t>
            </a:r>
            <a:endParaRPr lang="en-US" altLang="ja-JP" sz="2000" dirty="0" smtClean="0"/>
          </a:p>
          <a:p>
            <a:pPr marL="0" indent="0">
              <a:buNone/>
            </a:pPr>
            <a:endParaRPr lang="en-US" altLang="ja-JP" sz="2000" dirty="0"/>
          </a:p>
          <a:p>
            <a:pPr marL="0" indent="0">
              <a:buNone/>
            </a:pPr>
            <a:r>
              <a:rPr lang="ja-JP" altLang="en-US" sz="2000" dirty="0" smtClean="0"/>
              <a:t>・令和２年１月</a:t>
            </a:r>
            <a:r>
              <a:rPr lang="ja-JP" altLang="en-US" sz="2000" dirty="0"/>
              <a:t>　花巻市公設地方卸売市場</a:t>
            </a:r>
            <a:r>
              <a:rPr lang="ja-JP" altLang="en-US" sz="2000" dirty="0" smtClean="0"/>
              <a:t>条例改正案の決定</a:t>
            </a:r>
            <a:endParaRPr lang="en-US" altLang="ja-JP" sz="2000" dirty="0" smtClean="0"/>
          </a:p>
          <a:p>
            <a:pPr marL="0" indent="0">
              <a:buNone/>
            </a:pPr>
            <a:r>
              <a:rPr lang="ja-JP" altLang="en-US" sz="2000" dirty="0" smtClean="0"/>
              <a:t>・令和２年３月　花巻市議会３月定例会に議案提出</a:t>
            </a:r>
            <a:endParaRPr lang="en-US" altLang="ja-JP" sz="2000" dirty="0" smtClean="0"/>
          </a:p>
          <a:p>
            <a:pPr marL="0" indent="0">
              <a:buNone/>
            </a:pPr>
            <a:r>
              <a:rPr lang="ja-JP" altLang="en-US" sz="2000" dirty="0" smtClean="0"/>
              <a:t>・令和２年４月　岩手県へ</a:t>
            </a:r>
            <a:r>
              <a:rPr lang="ja-JP" altLang="en-US" sz="2000" dirty="0"/>
              <a:t>花巻市公設地方</a:t>
            </a:r>
            <a:r>
              <a:rPr lang="ja-JP" altLang="en-US" sz="2000" dirty="0" smtClean="0"/>
              <a:t>卸売市場認定</a:t>
            </a:r>
            <a:r>
              <a:rPr lang="ja-JP" altLang="en-US" sz="2000" dirty="0" smtClean="0"/>
              <a:t>申請</a:t>
            </a:r>
            <a:endParaRPr lang="en-US" altLang="ja-JP" sz="2000" dirty="0" smtClean="0"/>
          </a:p>
          <a:p>
            <a:pPr marL="0" indent="0">
              <a:buNone/>
            </a:pPr>
            <a:endParaRPr lang="en-US" altLang="ja-JP" sz="2000" dirty="0" smtClean="0"/>
          </a:p>
          <a:p>
            <a:pPr marL="0" indent="0">
              <a:buNone/>
            </a:pPr>
            <a:r>
              <a:rPr lang="ja-JP" altLang="en-US" sz="2000" dirty="0" smtClean="0"/>
              <a:t>・令和２年５月７日　岩手県より認定</a:t>
            </a:r>
            <a:endParaRPr lang="en-US" altLang="ja-JP" sz="2000" dirty="0" smtClean="0"/>
          </a:p>
        </p:txBody>
      </p:sp>
    </p:spTree>
    <p:extLst>
      <p:ext uri="{BB962C8B-B14F-4D97-AF65-F5344CB8AC3E}">
        <p14:creationId xmlns:p14="http://schemas.microsoft.com/office/powerpoint/2010/main" val="212460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470897"/>
          </a:xfrm>
          <a:solidFill>
            <a:schemeClr val="accent1">
              <a:lumMod val="40000"/>
              <a:lumOff val="60000"/>
            </a:schemeClr>
          </a:solidFill>
        </p:spPr>
        <p:txBody>
          <a:bodyPr>
            <a:normAutofit fontScale="90000"/>
          </a:bodyPr>
          <a:lstStyle/>
          <a:p>
            <a:r>
              <a:rPr kumimoji="1" lang="ja-JP" altLang="en-US" sz="2800" b="1" dirty="0" smtClean="0"/>
              <a:t>１　卸売市場法改正の背景</a:t>
            </a:r>
            <a:endParaRPr kumimoji="1" lang="ja-JP" altLang="en-US" sz="2800" b="1" dirty="0"/>
          </a:p>
        </p:txBody>
      </p:sp>
      <p:sp>
        <p:nvSpPr>
          <p:cNvPr id="3" name="コンテンツ プレースホルダー 2"/>
          <p:cNvSpPr>
            <a:spLocks noGrp="1"/>
          </p:cNvSpPr>
          <p:nvPr>
            <p:ph idx="1"/>
          </p:nvPr>
        </p:nvSpPr>
        <p:spPr>
          <a:xfrm>
            <a:off x="838200" y="979715"/>
            <a:ext cx="10515600" cy="5029200"/>
          </a:xfrm>
        </p:spPr>
        <p:txBody>
          <a:bodyPr>
            <a:normAutofit/>
          </a:bodyPr>
          <a:lstStyle/>
          <a:p>
            <a:pPr marL="0" indent="0">
              <a:buNone/>
            </a:pPr>
            <a:r>
              <a:rPr lang="ja-JP" altLang="en-US" sz="2400" dirty="0" smtClean="0"/>
              <a:t>◎過去、市場において卸売業者による売惜しみや買占めを通じた価格のつり上げが横行。国民生活に混乱が生じる。</a:t>
            </a:r>
            <a:endParaRPr lang="en-US" altLang="ja-JP" sz="2400" dirty="0" smtClean="0"/>
          </a:p>
          <a:p>
            <a:pPr marL="0" indent="0">
              <a:buNone/>
            </a:pPr>
            <a:endParaRPr lang="en-US" altLang="ja-JP" sz="1000" dirty="0"/>
          </a:p>
          <a:p>
            <a:pPr marL="0" indent="0">
              <a:buNone/>
            </a:pPr>
            <a:r>
              <a:rPr lang="ja-JP" altLang="en-US" sz="2400" dirty="0" smtClean="0"/>
              <a:t>◎</a:t>
            </a:r>
            <a:r>
              <a:rPr lang="ja-JP" altLang="en-US" sz="2400" u="sng" dirty="0" smtClean="0"/>
              <a:t>卸売市場の開設を許認可制</a:t>
            </a:r>
            <a:r>
              <a:rPr lang="ja-JP" altLang="en-US" sz="2400" dirty="0" smtClean="0"/>
              <a:t>と</a:t>
            </a:r>
            <a:r>
              <a:rPr lang="ja-JP" altLang="en-US" sz="2400" dirty="0"/>
              <a:t>し、</a:t>
            </a:r>
            <a:r>
              <a:rPr lang="ja-JP" altLang="en-US" sz="2400" u="sng" dirty="0"/>
              <a:t>取引に厳格な規制</a:t>
            </a:r>
            <a:r>
              <a:rPr lang="ja-JP" altLang="en-US" sz="2400" dirty="0"/>
              <a:t>を</a:t>
            </a:r>
            <a:r>
              <a:rPr lang="ja-JP" altLang="en-US" sz="2400" dirty="0" smtClean="0"/>
              <a:t>課した、現行の卸売市場法が昭和４６年に制定。</a:t>
            </a:r>
            <a:endParaRPr lang="en-US" altLang="ja-JP" sz="2400" dirty="0" smtClean="0"/>
          </a:p>
          <a:p>
            <a:pPr marL="0" indent="0">
              <a:buNone/>
            </a:pPr>
            <a:endParaRPr lang="en-US" altLang="ja-JP" sz="1000" dirty="0" smtClean="0"/>
          </a:p>
          <a:p>
            <a:pPr marL="0" indent="0">
              <a:buNone/>
            </a:pPr>
            <a:r>
              <a:rPr lang="ja-JP" altLang="en-US" sz="2400" dirty="0" smtClean="0"/>
              <a:t>◎現在、小売業の大規模化に伴い買い手の交渉力が高まり、</a:t>
            </a:r>
            <a:r>
              <a:rPr lang="ja-JP" altLang="en-US" sz="2400" u="sng" dirty="0" smtClean="0"/>
              <a:t>市場外流通の拡大</a:t>
            </a:r>
            <a:r>
              <a:rPr lang="ja-JP" altLang="en-US" sz="2400" dirty="0" smtClean="0"/>
              <a:t>など食品流通構造が大きく変化。</a:t>
            </a:r>
            <a:endParaRPr lang="en-US" altLang="ja-JP" sz="2400" dirty="0" smtClean="0"/>
          </a:p>
          <a:p>
            <a:pPr marL="0" indent="0">
              <a:buNone/>
            </a:pPr>
            <a:endParaRPr lang="en-US" altLang="ja-JP" sz="1000" dirty="0"/>
          </a:p>
          <a:p>
            <a:pPr marL="0" indent="0">
              <a:buNone/>
            </a:pPr>
            <a:r>
              <a:rPr lang="ja-JP" altLang="en-US" sz="2400" dirty="0" smtClean="0"/>
              <a:t>◎卸売市場法による様々な規制は、食品流通の実態が変化しているにも関わらず、</a:t>
            </a:r>
            <a:r>
              <a:rPr lang="ja-JP" altLang="en-US" sz="2400" u="sng" dirty="0" smtClean="0"/>
              <a:t>制定以来の骨格を維持</a:t>
            </a:r>
            <a:r>
              <a:rPr lang="ja-JP" altLang="en-US" sz="2400" dirty="0" smtClean="0"/>
              <a:t>。</a:t>
            </a:r>
            <a:endParaRPr lang="en-US" altLang="ja-JP" sz="2400" dirty="0" smtClean="0"/>
          </a:p>
          <a:p>
            <a:pPr marL="0" indent="0">
              <a:buNone/>
            </a:pPr>
            <a:endParaRPr lang="en-US" altLang="ja-JP" sz="1000" dirty="0"/>
          </a:p>
          <a:p>
            <a:pPr marL="0" indent="0">
              <a:buNone/>
            </a:pPr>
            <a:r>
              <a:rPr lang="ja-JP" altLang="en-US" sz="2400" dirty="0" smtClean="0"/>
              <a:t>◎卸売市場には、</a:t>
            </a:r>
            <a:r>
              <a:rPr lang="ja-JP" altLang="en-US" sz="2400" b="1" dirty="0" smtClean="0">
                <a:solidFill>
                  <a:srgbClr val="FF0000"/>
                </a:solidFill>
              </a:rPr>
              <a:t>一定の公正な取引環境の環境を確保</a:t>
            </a:r>
            <a:r>
              <a:rPr lang="ja-JP" altLang="en-US" sz="2400" dirty="0" smtClean="0"/>
              <a:t>しつつ、流通の多様化に対応する</a:t>
            </a:r>
            <a:r>
              <a:rPr lang="ja-JP" altLang="en-US" sz="2400" b="1" dirty="0" smtClean="0">
                <a:solidFill>
                  <a:srgbClr val="FF0000"/>
                </a:solidFill>
              </a:rPr>
              <a:t>新たな食品流通構造の確立</a:t>
            </a:r>
            <a:r>
              <a:rPr lang="ja-JP" altLang="en-US" sz="2400" dirty="0" smtClean="0"/>
              <a:t>が求められる。</a:t>
            </a:r>
            <a:r>
              <a:rPr lang="ja-JP" altLang="en-US" b="1" dirty="0" smtClean="0">
                <a:solidFill>
                  <a:srgbClr val="FF0000"/>
                </a:solidFill>
              </a:rPr>
              <a:t>➡　</a:t>
            </a:r>
            <a:r>
              <a:rPr lang="ja-JP" altLang="en-US" b="1" u="sng" dirty="0" smtClean="0">
                <a:solidFill>
                  <a:srgbClr val="FF0000"/>
                </a:solidFill>
              </a:rPr>
              <a:t>規制緩和</a:t>
            </a:r>
            <a:endParaRPr lang="en-US" altLang="ja-JP" b="1" u="sng" dirty="0" smtClean="0">
              <a:solidFill>
                <a:srgbClr val="FF0000"/>
              </a:solidFill>
            </a:endParaRPr>
          </a:p>
        </p:txBody>
      </p:sp>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2</a:t>
            </a:fld>
            <a:endParaRPr kumimoji="1" lang="ja-JP" altLang="en-US" dirty="0"/>
          </a:p>
        </p:txBody>
      </p:sp>
    </p:spTree>
    <p:extLst>
      <p:ext uri="{BB962C8B-B14F-4D97-AF65-F5344CB8AC3E}">
        <p14:creationId xmlns:p14="http://schemas.microsoft.com/office/powerpoint/2010/main" val="2898586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470897"/>
          </a:xfrm>
          <a:solidFill>
            <a:schemeClr val="accent1">
              <a:lumMod val="40000"/>
              <a:lumOff val="60000"/>
            </a:schemeClr>
          </a:solidFill>
        </p:spPr>
        <p:txBody>
          <a:bodyPr>
            <a:normAutofit fontScale="90000"/>
          </a:bodyPr>
          <a:lstStyle/>
          <a:p>
            <a:r>
              <a:rPr lang="ja-JP" altLang="en-US" sz="2800" b="1" dirty="0"/>
              <a:t>２</a:t>
            </a:r>
            <a:r>
              <a:rPr kumimoji="1" lang="ja-JP" altLang="en-US" sz="2800" b="1" dirty="0" smtClean="0"/>
              <a:t>　改正卸売市場法及び花巻市公設地方卸売市場条例改正案の</a:t>
            </a:r>
            <a:r>
              <a:rPr lang="ja-JP" altLang="en-US" sz="2800" b="1" dirty="0" smtClean="0"/>
              <a:t>概要</a:t>
            </a:r>
            <a:endParaRPr kumimoji="1" lang="ja-JP" altLang="en-US" sz="2800" b="1" dirty="0"/>
          </a:p>
        </p:txBody>
      </p:sp>
      <p:sp>
        <p:nvSpPr>
          <p:cNvPr id="3" name="コンテンツ プレースホルダー 2"/>
          <p:cNvSpPr>
            <a:spLocks noGrp="1"/>
          </p:cNvSpPr>
          <p:nvPr>
            <p:ph idx="1"/>
          </p:nvPr>
        </p:nvSpPr>
        <p:spPr>
          <a:xfrm>
            <a:off x="838200" y="979714"/>
            <a:ext cx="10515600" cy="5172892"/>
          </a:xfrm>
        </p:spPr>
        <p:txBody>
          <a:bodyPr>
            <a:normAutofit/>
          </a:bodyPr>
          <a:lstStyle/>
          <a:p>
            <a:pPr marL="0" indent="0">
              <a:buNone/>
            </a:pPr>
            <a:r>
              <a:rPr lang="ja-JP" altLang="en-US" sz="2000" dirty="0" smtClean="0"/>
              <a:t>◎卸売市場は、生鮮食料品等の公正な取引の場として、</a:t>
            </a:r>
            <a:r>
              <a:rPr lang="ja-JP" altLang="en-US" sz="2000" u="sng" dirty="0" smtClean="0"/>
              <a:t>共通の取引ルール</a:t>
            </a:r>
            <a:r>
              <a:rPr lang="ja-JP" altLang="en-US" sz="2000" dirty="0" smtClean="0"/>
              <a:t>を遵守し、</a:t>
            </a:r>
            <a:r>
              <a:rPr lang="ja-JP" altLang="en-US" sz="2000" u="sng" dirty="0" smtClean="0"/>
              <a:t>公正・安定的に業務運営を行える卸売市場</a:t>
            </a:r>
            <a:r>
              <a:rPr lang="ja-JP" altLang="en-US" sz="2000" dirty="0" smtClean="0"/>
              <a:t>を、</a:t>
            </a:r>
            <a:r>
              <a:rPr lang="ja-JP" altLang="en-US" sz="2000" u="sng" dirty="0" smtClean="0"/>
              <a:t>地方卸売市場として県知事が認定</a:t>
            </a:r>
            <a:r>
              <a:rPr lang="ja-JP" altLang="en-US" sz="2000" dirty="0" smtClean="0"/>
              <a:t>・公表し、指導・検査監督する。また、</a:t>
            </a:r>
            <a:r>
              <a:rPr lang="ja-JP" altLang="en-US" sz="2000" u="sng" dirty="0" smtClean="0"/>
              <a:t>その他の取引ルール</a:t>
            </a:r>
            <a:r>
              <a:rPr lang="ja-JP" altLang="en-US" sz="2000" dirty="0" smtClean="0"/>
              <a:t>を設定する場合は、取引参加者の意見を十分に聴いた上で定めることができる。</a:t>
            </a:r>
            <a:r>
              <a:rPr lang="ja-JP" altLang="en-US" sz="1600" dirty="0" smtClean="0"/>
              <a:t>（</a:t>
            </a:r>
            <a:r>
              <a:rPr lang="ja-JP" altLang="en-US" sz="1600" dirty="0"/>
              <a:t>改正法</a:t>
            </a:r>
            <a:r>
              <a:rPr lang="ja-JP" altLang="en-US" sz="1600" dirty="0" smtClean="0"/>
              <a:t>第</a:t>
            </a:r>
            <a:r>
              <a:rPr lang="en-US" altLang="ja-JP" sz="1600" dirty="0" smtClean="0"/>
              <a:t>13</a:t>
            </a:r>
            <a:r>
              <a:rPr lang="ja-JP" altLang="en-US" sz="1600" dirty="0"/>
              <a:t>条</a:t>
            </a:r>
            <a:r>
              <a:rPr lang="ja-JP" altLang="en-US" sz="1600" dirty="0" smtClean="0"/>
              <a:t>）</a:t>
            </a:r>
            <a:endParaRPr lang="en-US" altLang="ja-JP" sz="1600" dirty="0" smtClean="0"/>
          </a:p>
          <a:p>
            <a:pPr marL="0" indent="0">
              <a:buNone/>
            </a:pPr>
            <a:endParaRPr lang="en-US" altLang="ja-JP" sz="800" dirty="0" smtClean="0"/>
          </a:p>
          <a:p>
            <a:pPr marL="0" indent="0">
              <a:buNone/>
            </a:pPr>
            <a:r>
              <a:rPr lang="ja-JP" altLang="en-US" sz="2000" dirty="0" smtClean="0"/>
              <a:t>　○花巻市公設地方卸売市場の認定　許認可制（現行法）⇒</a:t>
            </a:r>
            <a:r>
              <a:rPr lang="ja-JP" altLang="en-US" sz="2000" b="1" dirty="0" smtClean="0">
                <a:solidFill>
                  <a:srgbClr val="FF0000"/>
                </a:solidFill>
              </a:rPr>
              <a:t>認定制（改正法）に変更</a:t>
            </a:r>
            <a:endParaRPr lang="en-US" altLang="ja-JP" sz="2000" b="1" dirty="0" smtClean="0">
              <a:solidFill>
                <a:srgbClr val="FF0000"/>
              </a:solidFill>
            </a:endParaRPr>
          </a:p>
          <a:p>
            <a:pPr marL="0" indent="0">
              <a:buNone/>
            </a:pPr>
            <a:r>
              <a:rPr lang="ja-JP" altLang="en-US" sz="2000" dirty="0"/>
              <a:t>　</a:t>
            </a:r>
            <a:r>
              <a:rPr lang="ja-JP" altLang="en-US" sz="2000" dirty="0" smtClean="0"/>
              <a:t>　・岩手県の卸売市場</a:t>
            </a:r>
            <a:r>
              <a:rPr lang="ja-JP" altLang="en-US" sz="2000" dirty="0"/>
              <a:t>条例を廃止する</a:t>
            </a:r>
            <a:r>
              <a:rPr lang="ja-JP" altLang="en-US" sz="2000" dirty="0" smtClean="0"/>
              <a:t>条例　⇒令和</a:t>
            </a:r>
            <a:r>
              <a:rPr lang="ja-JP" altLang="en-US" sz="2000" dirty="0"/>
              <a:t>元年</a:t>
            </a:r>
            <a:r>
              <a:rPr lang="en-US" altLang="ja-JP" sz="2000" dirty="0"/>
              <a:t>10</a:t>
            </a:r>
            <a:r>
              <a:rPr lang="ja-JP" altLang="en-US" sz="2000" dirty="0"/>
              <a:t>月</a:t>
            </a:r>
            <a:r>
              <a:rPr lang="en-US" altLang="ja-JP" sz="2000" dirty="0"/>
              <a:t>25</a:t>
            </a:r>
            <a:r>
              <a:rPr lang="ja-JP" altLang="en-US" sz="2000" dirty="0" smtClean="0"/>
              <a:t>日可決</a:t>
            </a:r>
            <a:endParaRPr lang="en-US" altLang="ja-JP" sz="2000" dirty="0" smtClean="0"/>
          </a:p>
          <a:p>
            <a:pPr marL="0" indent="0">
              <a:buNone/>
            </a:pPr>
            <a:r>
              <a:rPr lang="ja-JP" altLang="en-US" sz="2000" dirty="0"/>
              <a:t>　　・花巻市公設地方卸売市場として</a:t>
            </a:r>
            <a:r>
              <a:rPr lang="ja-JP" altLang="en-US" sz="2000" b="1" dirty="0">
                <a:solidFill>
                  <a:srgbClr val="FF0000"/>
                </a:solidFill>
              </a:rPr>
              <a:t>法施行日までに県知事の認定が必要</a:t>
            </a:r>
          </a:p>
          <a:p>
            <a:pPr marL="0" indent="0">
              <a:buNone/>
            </a:pPr>
            <a:r>
              <a:rPr lang="ja-JP" altLang="en-US" sz="2000" dirty="0"/>
              <a:t>　</a:t>
            </a:r>
            <a:r>
              <a:rPr lang="ja-JP" altLang="en-US" sz="2000" dirty="0" smtClean="0"/>
              <a:t>○認定を受けるため、改正法に基づき</a:t>
            </a:r>
            <a:r>
              <a:rPr lang="ja-JP" altLang="en-US" sz="2000" b="1" u="sng" dirty="0" smtClean="0"/>
              <a:t>業務規程（条例）に次の必須事項を定める</a:t>
            </a:r>
            <a:r>
              <a:rPr lang="ja-JP" altLang="en-US" sz="2000" dirty="0" smtClean="0"/>
              <a:t>。</a:t>
            </a:r>
            <a:r>
              <a:rPr lang="ja-JP" altLang="en-US" sz="2000" dirty="0"/>
              <a:t>　　　　　　　　　　　　　　　　</a:t>
            </a:r>
          </a:p>
          <a:p>
            <a:pPr marL="0" indent="0">
              <a:buNone/>
            </a:pPr>
            <a:r>
              <a:rPr lang="ja-JP" altLang="en-US" sz="2000" dirty="0"/>
              <a:t>　　</a:t>
            </a:r>
            <a:r>
              <a:rPr lang="ja-JP" altLang="en-US" sz="2000" b="1" dirty="0">
                <a:solidFill>
                  <a:srgbClr val="FF0000"/>
                </a:solidFill>
              </a:rPr>
              <a:t>①</a:t>
            </a:r>
            <a:r>
              <a:rPr lang="ja-JP" altLang="en-US" sz="2000" dirty="0" smtClean="0"/>
              <a:t>　</a:t>
            </a:r>
            <a:r>
              <a:rPr lang="ja-JP" altLang="en-US" sz="2000" b="1" dirty="0" smtClean="0">
                <a:solidFill>
                  <a:srgbClr val="FF0000"/>
                </a:solidFill>
              </a:rPr>
              <a:t>開設者</a:t>
            </a:r>
            <a:r>
              <a:rPr lang="ja-JP" altLang="en-US" sz="2000" b="1" dirty="0">
                <a:solidFill>
                  <a:srgbClr val="FF0000"/>
                </a:solidFill>
              </a:rPr>
              <a:t>が定める卸売市場の業務</a:t>
            </a:r>
            <a:r>
              <a:rPr lang="ja-JP" altLang="en-US" sz="2000" b="1" dirty="0" smtClean="0">
                <a:solidFill>
                  <a:srgbClr val="FF0000"/>
                </a:solidFill>
              </a:rPr>
              <a:t>方法　</a:t>
            </a:r>
            <a:r>
              <a:rPr lang="en-US" altLang="ja-JP" sz="2000" b="1" dirty="0" smtClean="0">
                <a:solidFill>
                  <a:srgbClr val="FF0000"/>
                </a:solidFill>
              </a:rPr>
              <a:t>P4</a:t>
            </a:r>
          </a:p>
          <a:p>
            <a:pPr marL="0" indent="0">
              <a:buNone/>
            </a:pPr>
            <a:r>
              <a:rPr lang="ja-JP" altLang="en-US" sz="2000" dirty="0"/>
              <a:t>　</a:t>
            </a:r>
            <a:r>
              <a:rPr lang="ja-JP" altLang="en-US" sz="2000" dirty="0" smtClean="0"/>
              <a:t>　</a:t>
            </a:r>
            <a:r>
              <a:rPr lang="ja-JP" altLang="en-US" sz="2000" b="1" dirty="0">
                <a:solidFill>
                  <a:srgbClr val="FF0000"/>
                </a:solidFill>
              </a:rPr>
              <a:t>②</a:t>
            </a:r>
            <a:r>
              <a:rPr lang="ja-JP" altLang="en-US" sz="2000" dirty="0" smtClean="0"/>
              <a:t>　</a:t>
            </a:r>
            <a:r>
              <a:rPr lang="ja-JP" altLang="en-US" sz="2000" b="1" dirty="0" smtClean="0">
                <a:solidFill>
                  <a:srgbClr val="FF0000"/>
                </a:solidFill>
              </a:rPr>
              <a:t>取引</a:t>
            </a:r>
            <a:r>
              <a:rPr lang="ja-JP" altLang="en-US" sz="2000" b="1" dirty="0">
                <a:solidFill>
                  <a:srgbClr val="FF0000"/>
                </a:solidFill>
              </a:rPr>
              <a:t>参加者が遵守すべき</a:t>
            </a:r>
            <a:r>
              <a:rPr lang="ja-JP" altLang="en-US" sz="2000" b="1" dirty="0" smtClean="0">
                <a:solidFill>
                  <a:srgbClr val="FF0000"/>
                </a:solidFill>
              </a:rPr>
              <a:t>事項（共通の取引ルール）　</a:t>
            </a:r>
            <a:r>
              <a:rPr lang="en-US" altLang="ja-JP" sz="2000" b="1" dirty="0" smtClean="0">
                <a:solidFill>
                  <a:srgbClr val="FF0000"/>
                </a:solidFill>
              </a:rPr>
              <a:t>P5</a:t>
            </a:r>
            <a:r>
              <a:rPr lang="ja-JP" altLang="en-US" sz="2000" b="1" dirty="0" smtClean="0">
                <a:solidFill>
                  <a:srgbClr val="FF0000"/>
                </a:solidFill>
              </a:rPr>
              <a:t>・</a:t>
            </a:r>
            <a:r>
              <a:rPr lang="en-US" altLang="ja-JP" sz="2000" b="1" dirty="0" smtClean="0">
                <a:solidFill>
                  <a:srgbClr val="FF0000"/>
                </a:solidFill>
              </a:rPr>
              <a:t>6</a:t>
            </a:r>
          </a:p>
          <a:p>
            <a:pPr marL="0" indent="0">
              <a:buNone/>
            </a:pPr>
            <a:r>
              <a:rPr lang="ja-JP" altLang="en-US" sz="2000" b="1" dirty="0">
                <a:solidFill>
                  <a:srgbClr val="FF0000"/>
                </a:solidFill>
              </a:rPr>
              <a:t>　</a:t>
            </a:r>
            <a:r>
              <a:rPr lang="ja-JP" altLang="en-US" sz="2000" b="1" dirty="0" smtClean="0">
                <a:solidFill>
                  <a:srgbClr val="FF0000"/>
                </a:solidFill>
              </a:rPr>
              <a:t>　③　取引</a:t>
            </a:r>
            <a:r>
              <a:rPr lang="ja-JP" altLang="en-US" sz="2000" b="1" dirty="0">
                <a:solidFill>
                  <a:srgbClr val="FF0000"/>
                </a:solidFill>
              </a:rPr>
              <a:t>参加者が遵守すべき</a:t>
            </a:r>
            <a:r>
              <a:rPr lang="ja-JP" altLang="en-US" sz="2000" b="1" dirty="0" smtClean="0">
                <a:solidFill>
                  <a:srgbClr val="FF0000"/>
                </a:solidFill>
              </a:rPr>
              <a:t>事項（その他の取引ルール）　</a:t>
            </a:r>
            <a:r>
              <a:rPr lang="en-US" altLang="ja-JP" sz="2000" b="1" dirty="0" smtClean="0">
                <a:solidFill>
                  <a:srgbClr val="FF0000"/>
                </a:solidFill>
              </a:rPr>
              <a:t>P7</a:t>
            </a:r>
            <a:r>
              <a:rPr lang="ja-JP" altLang="en-US" sz="2000" b="1" dirty="0" smtClean="0">
                <a:solidFill>
                  <a:srgbClr val="FF0000"/>
                </a:solidFill>
              </a:rPr>
              <a:t>～</a:t>
            </a:r>
            <a:r>
              <a:rPr lang="en-US" altLang="ja-JP" sz="2000" b="1" dirty="0" smtClean="0">
                <a:solidFill>
                  <a:srgbClr val="FF0000"/>
                </a:solidFill>
              </a:rPr>
              <a:t>10</a:t>
            </a:r>
          </a:p>
          <a:p>
            <a:pPr marL="0" indent="0">
              <a:buNone/>
            </a:pPr>
            <a:endParaRPr lang="en-US" altLang="ja-JP" sz="800" dirty="0" smtClean="0"/>
          </a:p>
          <a:p>
            <a:pPr marL="0" indent="0">
              <a:buNone/>
            </a:pPr>
            <a:r>
              <a:rPr lang="ja-JP" altLang="en-US" sz="2000" dirty="0" smtClean="0"/>
              <a:t>◎</a:t>
            </a:r>
            <a:r>
              <a:rPr lang="ja-JP" altLang="en-US" sz="2000" u="sng" dirty="0" smtClean="0"/>
              <a:t>令和</a:t>
            </a:r>
            <a:r>
              <a:rPr lang="en-US" altLang="ja-JP" sz="2000" u="sng" dirty="0" smtClean="0"/>
              <a:t>2</a:t>
            </a:r>
            <a:r>
              <a:rPr lang="ja-JP" altLang="en-US" sz="2000" u="sng" dirty="0" smtClean="0"/>
              <a:t>年</a:t>
            </a:r>
            <a:r>
              <a:rPr lang="en-US" altLang="ja-JP" sz="2000" u="sng" dirty="0" smtClean="0"/>
              <a:t>6</a:t>
            </a:r>
            <a:r>
              <a:rPr lang="ja-JP" altLang="en-US" sz="2000" u="sng" dirty="0" smtClean="0"/>
              <a:t>月</a:t>
            </a:r>
            <a:r>
              <a:rPr lang="en-US" altLang="ja-JP" sz="2000" u="sng" dirty="0" smtClean="0"/>
              <a:t>21</a:t>
            </a:r>
            <a:r>
              <a:rPr lang="ja-JP" altLang="en-US" sz="2000" u="sng" dirty="0" smtClean="0"/>
              <a:t>日施行</a:t>
            </a:r>
            <a:r>
              <a:rPr lang="ja-JP" altLang="en-US" sz="2000" b="1" dirty="0" smtClean="0"/>
              <a:t>（</a:t>
            </a:r>
            <a:r>
              <a:rPr lang="ja-JP" altLang="en-US" sz="2000" dirty="0" smtClean="0"/>
              <a:t>平成</a:t>
            </a:r>
            <a:r>
              <a:rPr lang="en-US" altLang="ja-JP" sz="2000" dirty="0"/>
              <a:t>30</a:t>
            </a:r>
            <a:r>
              <a:rPr lang="ja-JP" altLang="en-US" sz="2000" dirty="0"/>
              <a:t>年</a:t>
            </a:r>
            <a:r>
              <a:rPr lang="en-US" altLang="ja-JP" sz="2000" dirty="0"/>
              <a:t>6</a:t>
            </a:r>
            <a:r>
              <a:rPr lang="ja-JP" altLang="en-US" sz="2000" dirty="0"/>
              <a:t>月</a:t>
            </a:r>
            <a:r>
              <a:rPr lang="en-US" altLang="ja-JP" sz="2000" dirty="0"/>
              <a:t>22</a:t>
            </a:r>
            <a:r>
              <a:rPr lang="ja-JP" altLang="en-US" sz="2000" dirty="0"/>
              <a:t>日</a:t>
            </a:r>
            <a:r>
              <a:rPr lang="ja-JP" altLang="en-US" sz="2000" dirty="0" smtClean="0"/>
              <a:t>公布）</a:t>
            </a:r>
            <a:endParaRPr kumimoji="1" lang="ja-JP" altLang="en-US" sz="2000" dirty="0"/>
          </a:p>
        </p:txBody>
      </p:sp>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3</a:t>
            </a:fld>
            <a:endParaRPr kumimoji="1" lang="ja-JP" altLang="en-US" dirty="0"/>
          </a:p>
        </p:txBody>
      </p:sp>
      <p:sp>
        <p:nvSpPr>
          <p:cNvPr id="4" name="角丸四角形 3"/>
          <p:cNvSpPr/>
          <p:nvPr/>
        </p:nvSpPr>
        <p:spPr>
          <a:xfrm>
            <a:off x="838200" y="2176234"/>
            <a:ext cx="10515600" cy="3192599"/>
          </a:xfrm>
          <a:prstGeom prst="roundRect">
            <a:avLst/>
          </a:prstGeom>
          <a:solidFill>
            <a:schemeClr val="lt1">
              <a:alpha val="0"/>
            </a:schemeClr>
          </a:solidFill>
          <a:ln w="38100" cmpd="db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p>
        </p:txBody>
      </p:sp>
    </p:spTree>
    <p:extLst>
      <p:ext uri="{BB962C8B-B14F-4D97-AF65-F5344CB8AC3E}">
        <p14:creationId xmlns:p14="http://schemas.microsoft.com/office/powerpoint/2010/main" val="1415289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4</a:t>
            </a:fld>
            <a:endParaRPr kumimoji="1" lang="ja-JP" altLang="en-US" dirty="0"/>
          </a:p>
        </p:txBody>
      </p:sp>
      <p:sp>
        <p:nvSpPr>
          <p:cNvPr id="5" name="タイトル 1"/>
          <p:cNvSpPr txBox="1">
            <a:spLocks/>
          </p:cNvSpPr>
          <p:nvPr/>
        </p:nvSpPr>
        <p:spPr>
          <a:xfrm>
            <a:off x="838200" y="378506"/>
            <a:ext cx="10515600" cy="470897"/>
          </a:xfrm>
          <a:prstGeom prst="rect">
            <a:avLst/>
          </a:prstGeom>
          <a:solidFill>
            <a:schemeClr val="accent2">
              <a:lumMod val="40000"/>
              <a:lumOff val="60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500" b="1" dirty="0"/>
              <a:t>①</a:t>
            </a:r>
            <a:r>
              <a:rPr lang="ja-JP" altLang="en-US" sz="2500" b="1" dirty="0" smtClean="0"/>
              <a:t>　開設者が定める卸売市場の業務方法</a:t>
            </a:r>
            <a:r>
              <a:rPr lang="ja-JP" altLang="en-US" sz="2200" b="1" dirty="0" smtClean="0"/>
              <a:t>（改正法第</a:t>
            </a:r>
            <a:r>
              <a:rPr lang="en-US" altLang="ja-JP" sz="2200" b="1" dirty="0" smtClean="0"/>
              <a:t>13</a:t>
            </a:r>
            <a:r>
              <a:rPr lang="ja-JP" altLang="en-US" sz="2200" b="1" dirty="0" smtClean="0"/>
              <a:t>条第５項第３・４号）</a:t>
            </a:r>
            <a:endParaRPr lang="ja-JP" altLang="en-US" sz="2200" b="1" dirty="0"/>
          </a:p>
        </p:txBody>
      </p:sp>
      <p:graphicFrame>
        <p:nvGraphicFramePr>
          <p:cNvPr id="7" name="表 6"/>
          <p:cNvGraphicFramePr>
            <a:graphicFrameLocks noGrp="1"/>
          </p:cNvGraphicFramePr>
          <p:nvPr>
            <p:extLst>
              <p:ext uri="{D42A27DB-BD31-4B8C-83A1-F6EECF244321}">
                <p14:modId xmlns:p14="http://schemas.microsoft.com/office/powerpoint/2010/main" val="141887064"/>
              </p:ext>
            </p:extLst>
          </p:nvPr>
        </p:nvGraphicFramePr>
        <p:xfrm>
          <a:off x="838200" y="1059299"/>
          <a:ext cx="10515600" cy="5190214"/>
        </p:xfrm>
        <a:graphic>
          <a:graphicData uri="http://schemas.openxmlformats.org/drawingml/2006/table">
            <a:tbl>
              <a:tblPr firstRow="1" bandRow="1">
                <a:tableStyleId>{8A107856-5554-42FB-B03E-39F5DBC370BA}</a:tableStyleId>
              </a:tblPr>
              <a:tblGrid>
                <a:gridCol w="3028406">
                  <a:extLst>
                    <a:ext uri="{9D8B030D-6E8A-4147-A177-3AD203B41FA5}">
                      <a16:colId xmlns:a16="http://schemas.microsoft.com/office/drawing/2014/main" val="532620123"/>
                    </a:ext>
                  </a:extLst>
                </a:gridCol>
                <a:gridCol w="7487194">
                  <a:extLst>
                    <a:ext uri="{9D8B030D-6E8A-4147-A177-3AD203B41FA5}">
                      <a16:colId xmlns:a16="http://schemas.microsoft.com/office/drawing/2014/main" val="1952416234"/>
                    </a:ext>
                  </a:extLst>
                </a:gridCol>
              </a:tblGrid>
              <a:tr h="700261">
                <a:tc>
                  <a:txBody>
                    <a:bodyPr/>
                    <a:lstStyle/>
                    <a:p>
                      <a:r>
                        <a:rPr kumimoji="1" lang="ja-JP" altLang="en-US" dirty="0" smtClean="0">
                          <a:solidFill>
                            <a:srgbClr val="FF0000"/>
                          </a:solidFill>
                        </a:rPr>
                        <a:t>１　差別的取扱いの禁止</a:t>
                      </a:r>
                      <a:endParaRPr kumimoji="1" lang="en-US" altLang="ja-JP" dirty="0" smtClean="0">
                        <a:solidFill>
                          <a:srgbClr val="FF0000"/>
                        </a:solidFill>
                      </a:endParaRPr>
                    </a:p>
                    <a:p>
                      <a:r>
                        <a:rPr kumimoji="1" lang="ja-JP" altLang="en-US" dirty="0" smtClean="0"/>
                        <a:t>　</a:t>
                      </a:r>
                      <a:r>
                        <a:rPr kumimoji="1" lang="ja-JP" altLang="en-US" b="0" dirty="0" smtClean="0"/>
                        <a:t>（第５項第３号イ）</a:t>
                      </a:r>
                    </a:p>
                  </a:txBody>
                  <a:tcPr anchor="ctr">
                    <a:noFill/>
                  </a:tcPr>
                </a:tc>
                <a:tc>
                  <a:txBody>
                    <a:bodyPr/>
                    <a:lstStyle/>
                    <a:p>
                      <a:r>
                        <a:rPr kumimoji="1" lang="ja-JP" altLang="en-US" b="0" dirty="0" smtClean="0"/>
                        <a:t>開設者は、取引参加者に対して不当な差別的な取扱いをしない。</a:t>
                      </a:r>
                      <a:endParaRPr kumimoji="1" lang="en-US" altLang="ja-JP" b="0" dirty="0" smtClean="0"/>
                    </a:p>
                    <a:p>
                      <a:r>
                        <a:rPr kumimoji="1" lang="ja-JP" altLang="en-US" b="0" dirty="0" smtClean="0"/>
                        <a:t>（規定箇所：条例第１条の２）</a:t>
                      </a:r>
                      <a:endParaRPr kumimoji="1" lang="ja-JP" altLang="en-US" b="0" dirty="0"/>
                    </a:p>
                  </a:txBody>
                  <a:tcPr anchor="ctr">
                    <a:noFill/>
                  </a:tcPr>
                </a:tc>
                <a:extLst>
                  <a:ext uri="{0D108BD9-81ED-4DB2-BD59-A6C34878D82A}">
                    <a16:rowId xmlns:a16="http://schemas.microsoft.com/office/drawing/2014/main" val="3457358933"/>
                  </a:ext>
                </a:extLst>
              </a:tr>
              <a:tr h="1000374">
                <a:tc>
                  <a:txBody>
                    <a:bodyPr/>
                    <a:lstStyle/>
                    <a:p>
                      <a:r>
                        <a:rPr kumimoji="1" lang="ja-JP" altLang="en-US" b="1" dirty="0" smtClean="0">
                          <a:solidFill>
                            <a:srgbClr val="FF0000"/>
                          </a:solidFill>
                        </a:rPr>
                        <a:t>２　卸売の数量及び価格等　　</a:t>
                      </a:r>
                      <a:endParaRPr kumimoji="1" lang="en-US" altLang="ja-JP" b="1" dirty="0" smtClean="0">
                        <a:solidFill>
                          <a:srgbClr val="FF0000"/>
                        </a:solidFill>
                      </a:endParaRPr>
                    </a:p>
                    <a:p>
                      <a:r>
                        <a:rPr kumimoji="1" lang="ja-JP" altLang="en-US" b="1" dirty="0" smtClean="0">
                          <a:solidFill>
                            <a:srgbClr val="FF0000"/>
                          </a:solidFill>
                        </a:rPr>
                        <a:t>　　の公表</a:t>
                      </a:r>
                      <a:endParaRPr kumimoji="1" lang="en-US" altLang="ja-JP" b="1" dirty="0" smtClean="0">
                        <a:solidFill>
                          <a:srgbClr val="FF0000"/>
                        </a:solidFill>
                      </a:endParaRPr>
                    </a:p>
                    <a:p>
                      <a:r>
                        <a:rPr kumimoji="1" lang="ja-JP" altLang="en-US" dirty="0" smtClean="0"/>
                        <a:t>　（第５項第３号ロ）</a:t>
                      </a:r>
                      <a:endParaRPr kumimoji="1" lang="ja-JP" altLang="en-US" b="0" dirty="0" smtClean="0"/>
                    </a:p>
                  </a:txBody>
                  <a:tcPr anchor="ctr">
                    <a:noFill/>
                  </a:tcPr>
                </a:tc>
                <a:tc>
                  <a:txBody>
                    <a:bodyPr/>
                    <a:lstStyle/>
                    <a:p>
                      <a:r>
                        <a:rPr kumimoji="1" lang="ja-JP" altLang="en-US" dirty="0" smtClean="0"/>
                        <a:t>開設者は、その日の主要な品目の卸売予定数量（販売前）、その日の主要な品目の卸売の数量及び価格（販売後）を場内掲示等により公表する。（規定箇所：条例第</a:t>
                      </a:r>
                      <a:r>
                        <a:rPr kumimoji="1" lang="en-US" altLang="ja-JP" dirty="0" smtClean="0"/>
                        <a:t>34</a:t>
                      </a:r>
                      <a:r>
                        <a:rPr kumimoji="1" lang="ja-JP" altLang="en-US" dirty="0" smtClean="0"/>
                        <a:t>条）</a:t>
                      </a:r>
                      <a:endParaRPr kumimoji="1" lang="ja-JP" altLang="en-US" b="0" dirty="0"/>
                    </a:p>
                  </a:txBody>
                  <a:tcPr anchor="ctr">
                    <a:noFill/>
                  </a:tcPr>
                </a:tc>
                <a:extLst>
                  <a:ext uri="{0D108BD9-81ED-4DB2-BD59-A6C34878D82A}">
                    <a16:rowId xmlns:a16="http://schemas.microsoft.com/office/drawing/2014/main" val="1834478395"/>
                  </a:ext>
                </a:extLst>
              </a:tr>
              <a:tr h="1300485">
                <a:tc>
                  <a:txBody>
                    <a:bodyPr/>
                    <a:lstStyle/>
                    <a:p>
                      <a:r>
                        <a:rPr kumimoji="1" lang="ja-JP" altLang="en-US" b="1" dirty="0" smtClean="0">
                          <a:solidFill>
                            <a:srgbClr val="FF0000"/>
                          </a:solidFill>
                        </a:rPr>
                        <a:t>３　取引参加者に対する指　</a:t>
                      </a:r>
                      <a:endParaRPr kumimoji="1" lang="en-US" altLang="ja-JP" b="1" dirty="0" smtClean="0">
                        <a:solidFill>
                          <a:srgbClr val="FF0000"/>
                        </a:solidFill>
                      </a:endParaRPr>
                    </a:p>
                    <a:p>
                      <a:r>
                        <a:rPr kumimoji="1" lang="ja-JP" altLang="en-US" b="1" dirty="0" smtClean="0">
                          <a:solidFill>
                            <a:srgbClr val="FF0000"/>
                          </a:solidFill>
                        </a:rPr>
                        <a:t>　　導及び助言、報告及び　</a:t>
                      </a:r>
                      <a:endParaRPr kumimoji="1" lang="en-US" altLang="ja-JP" b="1" dirty="0" smtClean="0">
                        <a:solidFill>
                          <a:srgbClr val="FF0000"/>
                        </a:solidFill>
                      </a:endParaRPr>
                    </a:p>
                    <a:p>
                      <a:r>
                        <a:rPr kumimoji="1" lang="ja-JP" altLang="en-US" b="1" dirty="0" smtClean="0">
                          <a:solidFill>
                            <a:srgbClr val="FF0000"/>
                          </a:solidFill>
                        </a:rPr>
                        <a:t>　　検査等の措置</a:t>
                      </a:r>
                      <a:endParaRPr kumimoji="1" lang="en-US" altLang="ja-JP" b="1" dirty="0" smtClean="0">
                        <a:solidFill>
                          <a:srgbClr val="FF0000"/>
                        </a:solidFill>
                      </a:endParaRPr>
                    </a:p>
                    <a:p>
                      <a:r>
                        <a:rPr kumimoji="1" lang="ja-JP" altLang="en-US" dirty="0" smtClean="0"/>
                        <a:t>　（第５項第３号ハ）</a:t>
                      </a:r>
                      <a:endParaRPr kumimoji="1" lang="ja-JP" altLang="en-US" b="0" dirty="0" smtClean="0"/>
                    </a:p>
                  </a:txBody>
                  <a:tcPr anchor="ctr">
                    <a:noFill/>
                  </a:tcPr>
                </a:tc>
                <a:tc>
                  <a:txBody>
                    <a:bodyPr/>
                    <a:lstStyle/>
                    <a:p>
                      <a:r>
                        <a:rPr kumimoji="1" lang="ja-JP" altLang="en-US" dirty="0" smtClean="0"/>
                        <a:t>開設者は、取引参加者が遵守すべき事項を遵守させるため、取引参加者に対する指導及び助言、報告及び検査、是正の求め等の措置をとる。</a:t>
                      </a:r>
                      <a:endParaRPr kumimoji="1" lang="en-US" altLang="ja-JP" dirty="0" smtClean="0"/>
                    </a:p>
                    <a:p>
                      <a:r>
                        <a:rPr kumimoji="1" lang="ja-JP" altLang="en-US" dirty="0" smtClean="0"/>
                        <a:t>（規定箇所：条例第</a:t>
                      </a:r>
                      <a:r>
                        <a:rPr kumimoji="1" lang="en-US" altLang="ja-JP" dirty="0" smtClean="0"/>
                        <a:t>51</a:t>
                      </a:r>
                      <a:r>
                        <a:rPr kumimoji="1" lang="ja-JP" altLang="en-US" dirty="0" smtClean="0"/>
                        <a:t>条、第</a:t>
                      </a:r>
                      <a:r>
                        <a:rPr kumimoji="1" lang="en-US" altLang="ja-JP" dirty="0" smtClean="0"/>
                        <a:t>51</a:t>
                      </a:r>
                      <a:r>
                        <a:rPr kumimoji="1" lang="ja-JP" altLang="en-US" dirty="0" smtClean="0"/>
                        <a:t>条の２、第</a:t>
                      </a:r>
                      <a:r>
                        <a:rPr kumimoji="1" lang="en-US" altLang="ja-JP" dirty="0" smtClean="0"/>
                        <a:t>52</a:t>
                      </a:r>
                      <a:r>
                        <a:rPr kumimoji="1" lang="ja-JP" altLang="en-US" dirty="0" smtClean="0"/>
                        <a:t>条、第</a:t>
                      </a:r>
                      <a:r>
                        <a:rPr kumimoji="1" lang="en-US" altLang="ja-JP" dirty="0" smtClean="0"/>
                        <a:t>57</a:t>
                      </a:r>
                      <a:r>
                        <a:rPr kumimoji="1" lang="ja-JP" altLang="en-US" dirty="0" smtClean="0"/>
                        <a:t>条）</a:t>
                      </a:r>
                      <a:endParaRPr kumimoji="1" lang="ja-JP" altLang="en-US" b="0" dirty="0"/>
                    </a:p>
                  </a:txBody>
                  <a:tcPr anchor="ctr">
                    <a:noFill/>
                  </a:tcPr>
                </a:tc>
                <a:extLst>
                  <a:ext uri="{0D108BD9-81ED-4DB2-BD59-A6C34878D82A}">
                    <a16:rowId xmlns:a16="http://schemas.microsoft.com/office/drawing/2014/main" val="237660430"/>
                  </a:ext>
                </a:extLst>
              </a:tr>
              <a:tr h="1000374">
                <a:tc>
                  <a:txBody>
                    <a:bodyPr/>
                    <a:lstStyle/>
                    <a:p>
                      <a:r>
                        <a:rPr kumimoji="1" lang="ja-JP" altLang="en-US" b="1" dirty="0" smtClean="0">
                          <a:solidFill>
                            <a:srgbClr val="FF0000"/>
                          </a:solidFill>
                        </a:rPr>
                        <a:t>４　売買取引の方法の策定　　</a:t>
                      </a:r>
                      <a:endParaRPr kumimoji="1" lang="en-US" altLang="ja-JP" b="1" dirty="0" smtClean="0">
                        <a:solidFill>
                          <a:srgbClr val="FF0000"/>
                        </a:solidFill>
                      </a:endParaRPr>
                    </a:p>
                    <a:p>
                      <a:r>
                        <a:rPr kumimoji="1" lang="ja-JP" altLang="en-US" b="1" dirty="0" smtClean="0">
                          <a:solidFill>
                            <a:srgbClr val="FF0000"/>
                          </a:solidFill>
                        </a:rPr>
                        <a:t>　　及び公表</a:t>
                      </a:r>
                      <a:endParaRPr kumimoji="1" lang="en-US" altLang="ja-JP" b="1" dirty="0" smtClean="0">
                        <a:solidFill>
                          <a:srgbClr val="FF0000"/>
                        </a:solidFill>
                      </a:endParaRPr>
                    </a:p>
                    <a:p>
                      <a:r>
                        <a:rPr kumimoji="1" lang="ja-JP" altLang="en-US" dirty="0" smtClean="0"/>
                        <a:t>　（第５項第４号イ）</a:t>
                      </a:r>
                      <a:endParaRPr kumimoji="1" lang="ja-JP" altLang="en-US" b="0" dirty="0" smtClean="0"/>
                    </a:p>
                  </a:txBody>
                  <a:tcPr anchor="ctr">
                    <a:noFill/>
                  </a:tcPr>
                </a:tc>
                <a:tc>
                  <a:txBody>
                    <a:bodyPr/>
                    <a:lstStyle/>
                    <a:p>
                      <a:r>
                        <a:rPr kumimoji="1" lang="ja-JP" altLang="en-US" dirty="0" smtClean="0"/>
                        <a:t>開設者は、卸売業者の品目ごとのせり売又は入札の方法、相対による取引の方法等をインターネット等により公表する。</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（規定箇所：条例第</a:t>
                      </a:r>
                      <a:r>
                        <a:rPr kumimoji="1" lang="en-US" altLang="ja-JP" dirty="0" smtClean="0"/>
                        <a:t>21</a:t>
                      </a:r>
                      <a:r>
                        <a:rPr kumimoji="1" lang="ja-JP" altLang="en-US" dirty="0" smtClean="0"/>
                        <a:t>条の２）</a:t>
                      </a:r>
                      <a:endParaRPr kumimoji="1" lang="ja-JP" altLang="en-US" b="0" dirty="0" smtClean="0">
                        <a:solidFill>
                          <a:srgbClr val="FF0000"/>
                        </a:solidFill>
                      </a:endParaRPr>
                    </a:p>
                  </a:txBody>
                  <a:tcPr anchor="ctr">
                    <a:noFill/>
                  </a:tcPr>
                </a:tc>
                <a:extLst>
                  <a:ext uri="{0D108BD9-81ED-4DB2-BD59-A6C34878D82A}">
                    <a16:rowId xmlns:a16="http://schemas.microsoft.com/office/drawing/2014/main" val="2100965645"/>
                  </a:ext>
                </a:extLst>
              </a:tr>
              <a:tr h="1000374">
                <a:tc>
                  <a:txBody>
                    <a:bodyPr/>
                    <a:lstStyle/>
                    <a:p>
                      <a:r>
                        <a:rPr kumimoji="1" lang="ja-JP" altLang="en-US" b="1" dirty="0" smtClean="0">
                          <a:solidFill>
                            <a:srgbClr val="FF0000"/>
                          </a:solidFill>
                        </a:rPr>
                        <a:t>５　代金決済の方法の策定</a:t>
                      </a:r>
                      <a:endParaRPr kumimoji="1" lang="en-US" altLang="ja-JP" b="1" dirty="0" smtClean="0">
                        <a:solidFill>
                          <a:srgbClr val="FF0000"/>
                        </a:solidFill>
                      </a:endParaRPr>
                    </a:p>
                    <a:p>
                      <a:r>
                        <a:rPr kumimoji="1" lang="ja-JP" altLang="en-US" b="1" dirty="0" smtClean="0">
                          <a:solidFill>
                            <a:srgbClr val="FF0000"/>
                          </a:solidFill>
                        </a:rPr>
                        <a:t>　　及び公表</a:t>
                      </a:r>
                      <a:endParaRPr kumimoji="1" lang="en-US" altLang="ja-JP" b="1" dirty="0" smtClean="0">
                        <a:solidFill>
                          <a:srgbClr val="FF0000"/>
                        </a:solidFill>
                      </a:endParaRPr>
                    </a:p>
                    <a:p>
                      <a:r>
                        <a:rPr kumimoji="1" lang="ja-JP" altLang="en-US" dirty="0" smtClean="0"/>
                        <a:t>　（第５項第４号ロ）</a:t>
                      </a:r>
                      <a:endParaRPr kumimoji="1" lang="ja-JP" altLang="en-US" b="0" dirty="0" smtClean="0"/>
                    </a:p>
                  </a:txBody>
                  <a:tcPr anchor="ctr">
                    <a:noFill/>
                  </a:tcPr>
                </a:tc>
                <a:tc>
                  <a:txBody>
                    <a:bodyPr/>
                    <a:lstStyle/>
                    <a:p>
                      <a:r>
                        <a:rPr kumimoji="1" lang="ja-JP" altLang="en-US" dirty="0" smtClean="0"/>
                        <a:t>開設者は、取引参加者が売買取引を行う場合における買受代金、売買仕切金等の支払期日、支払方法等の決済の方法をインターネット等により公表する。（詳細は</a:t>
                      </a:r>
                      <a:r>
                        <a:rPr kumimoji="1" lang="en-US" altLang="ja-JP" dirty="0" smtClean="0"/>
                        <a:t>P6</a:t>
                      </a:r>
                      <a:r>
                        <a:rPr kumimoji="1" lang="ja-JP" altLang="en-US" dirty="0" smtClean="0"/>
                        <a:t>の</a:t>
                      </a:r>
                      <a:r>
                        <a:rPr kumimoji="1" lang="en-US" altLang="ja-JP" dirty="0" smtClean="0"/>
                        <a:t>5</a:t>
                      </a:r>
                      <a:r>
                        <a:rPr kumimoji="1" lang="ja-JP" altLang="en-US" dirty="0" smtClean="0"/>
                        <a:t>（</a:t>
                      </a:r>
                      <a:r>
                        <a:rPr kumimoji="1" lang="en-US" altLang="ja-JP" dirty="0" smtClean="0"/>
                        <a:t>1</a:t>
                      </a:r>
                      <a:r>
                        <a:rPr kumimoji="1" lang="ja-JP" altLang="en-US" dirty="0" smtClean="0"/>
                        <a:t>））</a:t>
                      </a:r>
                      <a:endParaRPr kumimoji="1" lang="en-US" altLang="ja-JP" dirty="0" smtClean="0"/>
                    </a:p>
                    <a:p>
                      <a:r>
                        <a:rPr kumimoji="1" lang="ja-JP" altLang="en-US" dirty="0" smtClean="0"/>
                        <a:t>（規定箇所：第</a:t>
                      </a:r>
                      <a:r>
                        <a:rPr kumimoji="1" lang="en-US" altLang="ja-JP" dirty="0" smtClean="0"/>
                        <a:t>41</a:t>
                      </a:r>
                      <a:r>
                        <a:rPr kumimoji="1" lang="ja-JP" altLang="en-US" dirty="0" smtClean="0"/>
                        <a:t>条の３）</a:t>
                      </a:r>
                      <a:endParaRPr kumimoji="1" lang="ja-JP" altLang="en-US" b="0" dirty="0">
                        <a:solidFill>
                          <a:srgbClr val="FF0000"/>
                        </a:solidFill>
                      </a:endParaRPr>
                    </a:p>
                  </a:txBody>
                  <a:tcPr>
                    <a:noFill/>
                  </a:tcPr>
                </a:tc>
                <a:extLst>
                  <a:ext uri="{0D108BD9-81ED-4DB2-BD59-A6C34878D82A}">
                    <a16:rowId xmlns:a16="http://schemas.microsoft.com/office/drawing/2014/main" val="3634222024"/>
                  </a:ext>
                </a:extLst>
              </a:tr>
            </a:tbl>
          </a:graphicData>
        </a:graphic>
      </p:graphicFrame>
    </p:spTree>
    <p:extLst>
      <p:ext uri="{BB962C8B-B14F-4D97-AF65-F5344CB8AC3E}">
        <p14:creationId xmlns:p14="http://schemas.microsoft.com/office/powerpoint/2010/main" val="2115619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5</a:t>
            </a:fld>
            <a:endParaRPr kumimoji="1" lang="ja-JP" altLang="en-US" dirty="0"/>
          </a:p>
        </p:txBody>
      </p:sp>
      <p:sp>
        <p:nvSpPr>
          <p:cNvPr id="5" name="タイトル 1"/>
          <p:cNvSpPr txBox="1">
            <a:spLocks/>
          </p:cNvSpPr>
          <p:nvPr/>
        </p:nvSpPr>
        <p:spPr>
          <a:xfrm>
            <a:off x="838200" y="378506"/>
            <a:ext cx="10515600" cy="470897"/>
          </a:xfrm>
          <a:prstGeom prst="rect">
            <a:avLst/>
          </a:prstGeom>
          <a:solidFill>
            <a:schemeClr val="accent2">
              <a:lumMod val="40000"/>
              <a:lumOff val="60000"/>
            </a:schemeClr>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t>②</a:t>
            </a:r>
            <a:r>
              <a:rPr lang="ja-JP" altLang="en-US" sz="2800" b="1" dirty="0" smtClean="0"/>
              <a:t>　取引参加者が遵守すべき事項（共通の取引ルール</a:t>
            </a:r>
            <a:r>
              <a:rPr lang="ja-JP" altLang="en-US" sz="2800" b="1" dirty="0"/>
              <a:t>）（改正法第</a:t>
            </a:r>
            <a:r>
              <a:rPr lang="en-US" altLang="ja-JP" sz="2800" b="1" dirty="0"/>
              <a:t>13</a:t>
            </a:r>
            <a:r>
              <a:rPr lang="ja-JP" altLang="en-US" sz="2800" b="1" dirty="0" smtClean="0"/>
              <a:t>条第５項第５号）</a:t>
            </a:r>
            <a:endParaRPr lang="ja-JP" altLang="en-US" sz="2800" b="1" dirty="0"/>
          </a:p>
        </p:txBody>
      </p:sp>
      <p:graphicFrame>
        <p:nvGraphicFramePr>
          <p:cNvPr id="7" name="表 6"/>
          <p:cNvGraphicFramePr>
            <a:graphicFrameLocks noGrp="1"/>
          </p:cNvGraphicFramePr>
          <p:nvPr>
            <p:extLst>
              <p:ext uri="{D42A27DB-BD31-4B8C-83A1-F6EECF244321}">
                <p14:modId xmlns:p14="http://schemas.microsoft.com/office/powerpoint/2010/main" val="273871314"/>
              </p:ext>
            </p:extLst>
          </p:nvPr>
        </p:nvGraphicFramePr>
        <p:xfrm>
          <a:off x="838200" y="1059298"/>
          <a:ext cx="10515600" cy="5297053"/>
        </p:xfrm>
        <a:graphic>
          <a:graphicData uri="http://schemas.openxmlformats.org/drawingml/2006/table">
            <a:tbl>
              <a:tblPr firstRow="1" bandRow="1">
                <a:tableStyleId>{8A107856-5554-42FB-B03E-39F5DBC370BA}</a:tableStyleId>
              </a:tblPr>
              <a:tblGrid>
                <a:gridCol w="3028406">
                  <a:extLst>
                    <a:ext uri="{9D8B030D-6E8A-4147-A177-3AD203B41FA5}">
                      <a16:colId xmlns:a16="http://schemas.microsoft.com/office/drawing/2014/main" val="532620123"/>
                    </a:ext>
                  </a:extLst>
                </a:gridCol>
                <a:gridCol w="7487194">
                  <a:extLst>
                    <a:ext uri="{9D8B030D-6E8A-4147-A177-3AD203B41FA5}">
                      <a16:colId xmlns:a16="http://schemas.microsoft.com/office/drawing/2014/main" val="1952416234"/>
                    </a:ext>
                  </a:extLst>
                </a:gridCol>
              </a:tblGrid>
              <a:tr h="744886">
                <a:tc>
                  <a:txBody>
                    <a:bodyPr/>
                    <a:lstStyle/>
                    <a:p>
                      <a:r>
                        <a:rPr kumimoji="1" lang="ja-JP" altLang="en-US" b="1" dirty="0" smtClean="0">
                          <a:solidFill>
                            <a:srgbClr val="FF0000"/>
                          </a:solidFill>
                        </a:rPr>
                        <a:t>１　売買取引の原則</a:t>
                      </a:r>
                      <a:endParaRPr kumimoji="1" lang="ja-JP" altLang="en-US" b="1" dirty="0">
                        <a:solidFill>
                          <a:srgbClr val="FF0000"/>
                        </a:solidFill>
                      </a:endParaRPr>
                    </a:p>
                  </a:txBody>
                  <a:tcPr anchor="ctr">
                    <a:noFill/>
                  </a:tcPr>
                </a:tc>
                <a:tc>
                  <a:txBody>
                    <a:bodyPr/>
                    <a:lstStyle/>
                    <a:p>
                      <a:r>
                        <a:rPr kumimoji="1" lang="ja-JP" altLang="en-US" b="0" dirty="0" smtClean="0"/>
                        <a:t>取引参加者は、公正かつ効率的に売買取引を行うこと。</a:t>
                      </a:r>
                      <a:endParaRPr kumimoji="1" lang="en-US" altLang="ja-JP" b="0" dirty="0" smtClean="0"/>
                    </a:p>
                    <a:p>
                      <a:r>
                        <a:rPr kumimoji="1" lang="ja-JP" altLang="en-US" b="0" dirty="0" smtClean="0"/>
                        <a:t>（規定箇所：条例第</a:t>
                      </a:r>
                      <a:r>
                        <a:rPr kumimoji="1" lang="en-US" altLang="ja-JP" b="0" dirty="0" smtClean="0"/>
                        <a:t>21</a:t>
                      </a:r>
                      <a:r>
                        <a:rPr kumimoji="1" lang="ja-JP" altLang="en-US" b="0" dirty="0" smtClean="0"/>
                        <a:t>条）</a:t>
                      </a:r>
                      <a:endParaRPr kumimoji="1" lang="ja-JP" altLang="en-US" b="0" dirty="0"/>
                    </a:p>
                  </a:txBody>
                  <a:tcPr anchor="ctr">
                    <a:noFill/>
                  </a:tcPr>
                </a:tc>
                <a:extLst>
                  <a:ext uri="{0D108BD9-81ED-4DB2-BD59-A6C34878D82A}">
                    <a16:rowId xmlns:a16="http://schemas.microsoft.com/office/drawing/2014/main" val="3457358933"/>
                  </a:ext>
                </a:extLst>
              </a:tr>
              <a:tr h="744886">
                <a:tc>
                  <a:txBody>
                    <a:bodyPr/>
                    <a:lstStyle/>
                    <a:p>
                      <a:r>
                        <a:rPr kumimoji="1" lang="ja-JP" altLang="en-US" b="1" dirty="0" smtClean="0">
                          <a:solidFill>
                            <a:srgbClr val="FF0000"/>
                          </a:solidFill>
                        </a:rPr>
                        <a:t>２　差別的取扱いの禁止</a:t>
                      </a:r>
                      <a:endParaRPr kumimoji="1" lang="ja-JP" altLang="en-US" b="1" dirty="0">
                        <a:solidFill>
                          <a:srgbClr val="FF0000"/>
                        </a:solidFill>
                      </a:endParaRPr>
                    </a:p>
                  </a:txBody>
                  <a:tcPr anchor="ctr">
                    <a:noFill/>
                  </a:tcPr>
                </a:tc>
                <a:tc>
                  <a:txBody>
                    <a:bodyPr/>
                    <a:lstStyle/>
                    <a:p>
                      <a:r>
                        <a:rPr kumimoji="1" lang="ja-JP" altLang="en-US" dirty="0" smtClean="0"/>
                        <a:t>卸売業者は、出荷者又は買受人等に対して、不当に差別的な取り扱いをしないこと。（規定箇所：条例第</a:t>
                      </a:r>
                      <a:r>
                        <a:rPr kumimoji="1" lang="en-US" altLang="ja-JP" dirty="0" smtClean="0"/>
                        <a:t>22</a:t>
                      </a:r>
                      <a:r>
                        <a:rPr kumimoji="1" lang="ja-JP" altLang="en-US" dirty="0" smtClean="0"/>
                        <a:t>条第１項）</a:t>
                      </a:r>
                      <a:endParaRPr kumimoji="1" lang="ja-JP" altLang="en-US" b="0" dirty="0"/>
                    </a:p>
                  </a:txBody>
                  <a:tcPr anchor="ctr">
                    <a:noFill/>
                  </a:tcPr>
                </a:tc>
                <a:extLst>
                  <a:ext uri="{0D108BD9-81ED-4DB2-BD59-A6C34878D82A}">
                    <a16:rowId xmlns:a16="http://schemas.microsoft.com/office/drawing/2014/main" val="1834478395"/>
                  </a:ext>
                </a:extLst>
              </a:tr>
              <a:tr h="1102927">
                <a:tc>
                  <a:txBody>
                    <a:bodyPr/>
                    <a:lstStyle/>
                    <a:p>
                      <a:r>
                        <a:rPr kumimoji="1" lang="ja-JP" altLang="en-US" b="1" dirty="0" smtClean="0">
                          <a:solidFill>
                            <a:srgbClr val="FF0000"/>
                          </a:solidFill>
                        </a:rPr>
                        <a:t>３　売買取引の方法</a:t>
                      </a:r>
                      <a:endParaRPr kumimoji="1" lang="ja-JP" altLang="en-US" b="1" dirty="0">
                        <a:solidFill>
                          <a:srgbClr val="FF0000"/>
                        </a:solidFill>
                      </a:endParaRPr>
                    </a:p>
                  </a:txBody>
                  <a:tcPr anchor="ctr">
                    <a:noFill/>
                  </a:tcPr>
                </a:tc>
                <a:tc>
                  <a:txBody>
                    <a:bodyPr/>
                    <a:lstStyle/>
                    <a:p>
                      <a:r>
                        <a:rPr kumimoji="1" lang="ja-JP" altLang="en-US" dirty="0" smtClean="0"/>
                        <a:t>卸売業者は、次の業務方法により、卸売をすること。</a:t>
                      </a:r>
                      <a:endParaRPr kumimoji="1" lang="en-US" altLang="ja-JP" dirty="0" smtClean="0"/>
                    </a:p>
                    <a:p>
                      <a:r>
                        <a:rPr kumimoji="1" lang="ja-JP" altLang="en-US" dirty="0" smtClean="0"/>
                        <a:t>　卸売の売買取引の方法については、</a:t>
                      </a:r>
                      <a:r>
                        <a:rPr kumimoji="1" lang="ja-JP" altLang="en-US" dirty="0" smtClean="0">
                          <a:effectLst>
                            <a:outerShdw blurRad="38100" dist="38100" dir="2700000" algn="tl">
                              <a:srgbClr val="000000">
                                <a:alpha val="43137"/>
                              </a:srgbClr>
                            </a:outerShdw>
                          </a:effectLst>
                        </a:rPr>
                        <a:t>せり売</a:t>
                      </a:r>
                      <a:r>
                        <a:rPr kumimoji="1" lang="ja-JP" altLang="en-US" dirty="0" smtClean="0"/>
                        <a:t>若しくは入札の方法又は</a:t>
                      </a:r>
                      <a:r>
                        <a:rPr kumimoji="1" lang="ja-JP" altLang="en-US" b="0" dirty="0" smtClean="0">
                          <a:solidFill>
                            <a:schemeClr val="tx1"/>
                          </a:solidFill>
                        </a:rPr>
                        <a:t>相対取引</a:t>
                      </a:r>
                      <a:r>
                        <a:rPr kumimoji="1" lang="ja-JP" altLang="en-US" dirty="0" smtClean="0"/>
                        <a:t>によらなければならない。（規定箇所：条例第</a:t>
                      </a:r>
                      <a:r>
                        <a:rPr kumimoji="1" lang="en-US" altLang="ja-JP" dirty="0" smtClean="0"/>
                        <a:t>21</a:t>
                      </a:r>
                      <a:r>
                        <a:rPr kumimoji="1" lang="ja-JP" altLang="en-US" dirty="0" smtClean="0"/>
                        <a:t>条の２）</a:t>
                      </a:r>
                      <a:endParaRPr kumimoji="1" lang="ja-JP" altLang="en-US" b="0" dirty="0"/>
                    </a:p>
                  </a:txBody>
                  <a:tcPr anchor="ctr">
                    <a:noFill/>
                  </a:tcPr>
                </a:tc>
                <a:extLst>
                  <a:ext uri="{0D108BD9-81ED-4DB2-BD59-A6C34878D82A}">
                    <a16:rowId xmlns:a16="http://schemas.microsoft.com/office/drawing/2014/main" val="237660430"/>
                  </a:ext>
                </a:extLst>
              </a:tr>
              <a:tr h="2704354">
                <a:tc>
                  <a:txBody>
                    <a:bodyPr/>
                    <a:lstStyle/>
                    <a:p>
                      <a:r>
                        <a:rPr kumimoji="1" lang="ja-JP" altLang="en-US" b="1" dirty="0" smtClean="0">
                          <a:solidFill>
                            <a:srgbClr val="FF0000"/>
                          </a:solidFill>
                        </a:rPr>
                        <a:t>４　売買取引の条件の公表</a:t>
                      </a:r>
                      <a:endParaRPr kumimoji="1" lang="ja-JP" altLang="en-US" b="1" dirty="0">
                        <a:solidFill>
                          <a:srgbClr val="FF0000"/>
                        </a:solidFill>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卸売業者は、次の売買取引の条件をインターネット等により公表すること。（規定箇所：条例第</a:t>
                      </a:r>
                      <a:r>
                        <a:rPr kumimoji="1" lang="en-US" altLang="ja-JP" dirty="0" smtClean="0"/>
                        <a:t>28</a:t>
                      </a:r>
                      <a:r>
                        <a:rPr kumimoji="1" lang="ja-JP" altLang="en-US" dirty="0" smtClean="0"/>
                        <a:t>条）</a:t>
                      </a:r>
                      <a:endParaRPr kumimoji="1" lang="en-US" altLang="ja-JP" dirty="0" smtClean="0"/>
                    </a:p>
                    <a:p>
                      <a:pPr marL="0" indent="0">
                        <a:buNone/>
                      </a:pPr>
                      <a:r>
                        <a:rPr kumimoji="1" lang="ja-JP" altLang="en-US" dirty="0" smtClean="0"/>
                        <a:t>　</a:t>
                      </a:r>
                      <a:r>
                        <a:rPr kumimoji="1" lang="en-US" altLang="ja-JP" dirty="0" smtClean="0"/>
                        <a:t>(1) </a:t>
                      </a:r>
                      <a:r>
                        <a:rPr kumimoji="1" lang="ja-JP" altLang="en-US" dirty="0" smtClean="0"/>
                        <a:t>営業日及び営業時間</a:t>
                      </a:r>
                      <a:endParaRPr kumimoji="1" lang="en-US" altLang="ja-JP" dirty="0" smtClean="0"/>
                    </a:p>
                    <a:p>
                      <a:pPr marL="0" indent="0">
                        <a:buNone/>
                      </a:pPr>
                      <a:r>
                        <a:rPr kumimoji="1" lang="ja-JP" altLang="en-US" dirty="0" smtClean="0"/>
                        <a:t>　</a:t>
                      </a:r>
                      <a:r>
                        <a:rPr kumimoji="1" lang="en-US" altLang="ja-JP" dirty="0" smtClean="0"/>
                        <a:t>(2) </a:t>
                      </a:r>
                      <a:r>
                        <a:rPr kumimoji="1" lang="ja-JP" altLang="en-US" dirty="0" smtClean="0"/>
                        <a:t>取扱品目</a:t>
                      </a:r>
                      <a:endParaRPr kumimoji="1" lang="en-US" altLang="ja-JP" dirty="0" smtClean="0"/>
                    </a:p>
                    <a:p>
                      <a:pPr marL="0" indent="0">
                        <a:buNone/>
                      </a:pPr>
                      <a:r>
                        <a:rPr kumimoji="1" lang="ja-JP" altLang="en-US" dirty="0" smtClean="0"/>
                        <a:t>　</a:t>
                      </a:r>
                      <a:r>
                        <a:rPr kumimoji="1" lang="en-US" altLang="ja-JP" dirty="0" smtClean="0"/>
                        <a:t>(3) </a:t>
                      </a:r>
                      <a:r>
                        <a:rPr kumimoji="1" lang="ja-JP" altLang="en-US" dirty="0" smtClean="0"/>
                        <a:t>生鮮食料品等の引渡しの方法</a:t>
                      </a:r>
                    </a:p>
                    <a:p>
                      <a:r>
                        <a:rPr kumimoji="1" lang="ja-JP" altLang="en-US" dirty="0" smtClean="0"/>
                        <a:t>　</a:t>
                      </a:r>
                      <a:r>
                        <a:rPr kumimoji="1" lang="en-US" altLang="ja-JP" dirty="0" smtClean="0"/>
                        <a:t>(4) </a:t>
                      </a:r>
                      <a:r>
                        <a:rPr kumimoji="1" lang="ja-JP" altLang="en-US" dirty="0" smtClean="0"/>
                        <a:t>委託手数料その他の生鮮食料品等の卸売に関し出荷者又は買受人</a:t>
                      </a:r>
                      <a:endParaRPr kumimoji="1" lang="en-US" altLang="ja-JP" dirty="0" smtClean="0"/>
                    </a:p>
                    <a:p>
                      <a:r>
                        <a:rPr kumimoji="1" lang="ja-JP" altLang="en-US" dirty="0" smtClean="0"/>
                        <a:t>　　が負担する費用の種類、内容及びその額</a:t>
                      </a:r>
                    </a:p>
                    <a:p>
                      <a:r>
                        <a:rPr kumimoji="1" lang="ja-JP" altLang="en-US" dirty="0" smtClean="0"/>
                        <a:t>　</a:t>
                      </a:r>
                      <a:r>
                        <a:rPr kumimoji="1" lang="en-US" altLang="ja-JP" dirty="0" smtClean="0"/>
                        <a:t>(5) </a:t>
                      </a:r>
                      <a:r>
                        <a:rPr kumimoji="1" lang="ja-JP" altLang="en-US" dirty="0" smtClean="0"/>
                        <a:t>生鮮食料品等の卸売に係る販売代金の支払期日及び支払方法</a:t>
                      </a:r>
                    </a:p>
                    <a:p>
                      <a:r>
                        <a:rPr kumimoji="1" lang="ja-JP" altLang="en-US" dirty="0" smtClean="0"/>
                        <a:t>　</a:t>
                      </a:r>
                      <a:r>
                        <a:rPr kumimoji="1" lang="en-US" altLang="ja-JP" dirty="0" smtClean="0"/>
                        <a:t>(6) </a:t>
                      </a:r>
                      <a:r>
                        <a:rPr kumimoji="1" lang="ja-JP" altLang="en-US" dirty="0" smtClean="0"/>
                        <a:t>奨励金等がある場合には、その種類、内容及びその額</a:t>
                      </a:r>
                      <a:endParaRPr kumimoji="1" lang="ja-JP" altLang="en-US" b="0" dirty="0" smtClean="0">
                        <a:solidFill>
                          <a:schemeClr val="tx1"/>
                        </a:solidFill>
                      </a:endParaRPr>
                    </a:p>
                  </a:txBody>
                  <a:tcPr anchor="ctr">
                    <a:noFill/>
                  </a:tcPr>
                </a:tc>
                <a:extLst>
                  <a:ext uri="{0D108BD9-81ED-4DB2-BD59-A6C34878D82A}">
                    <a16:rowId xmlns:a16="http://schemas.microsoft.com/office/drawing/2014/main" val="2100965645"/>
                  </a:ext>
                </a:extLst>
              </a:tr>
            </a:tbl>
          </a:graphicData>
        </a:graphic>
      </p:graphicFrame>
    </p:spTree>
    <p:extLst>
      <p:ext uri="{BB962C8B-B14F-4D97-AF65-F5344CB8AC3E}">
        <p14:creationId xmlns:p14="http://schemas.microsoft.com/office/powerpoint/2010/main" val="2744607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A14F7E8-97EC-40D6-B292-68320F1AB5B8}" type="slidenum">
              <a:rPr kumimoji="1" lang="ja-JP" altLang="en-US" smtClean="0"/>
              <a:t>6</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865192326"/>
              </p:ext>
            </p:extLst>
          </p:nvPr>
        </p:nvGraphicFramePr>
        <p:xfrm>
          <a:off x="838200" y="561702"/>
          <a:ext cx="10515600" cy="5590904"/>
        </p:xfrm>
        <a:graphic>
          <a:graphicData uri="http://schemas.openxmlformats.org/drawingml/2006/table">
            <a:tbl>
              <a:tblPr firstRow="1" bandRow="1">
                <a:tableStyleId>{8A107856-5554-42FB-B03E-39F5DBC370BA}</a:tableStyleId>
              </a:tblPr>
              <a:tblGrid>
                <a:gridCol w="3028406">
                  <a:extLst>
                    <a:ext uri="{9D8B030D-6E8A-4147-A177-3AD203B41FA5}">
                      <a16:colId xmlns:a16="http://schemas.microsoft.com/office/drawing/2014/main" val="532620123"/>
                    </a:ext>
                  </a:extLst>
                </a:gridCol>
                <a:gridCol w="7487194">
                  <a:extLst>
                    <a:ext uri="{9D8B030D-6E8A-4147-A177-3AD203B41FA5}">
                      <a16:colId xmlns:a16="http://schemas.microsoft.com/office/drawing/2014/main" val="1952416234"/>
                    </a:ext>
                  </a:extLst>
                </a:gridCol>
              </a:tblGrid>
              <a:tr h="3780476">
                <a:tc>
                  <a:txBody>
                    <a:bodyPr/>
                    <a:lstStyle/>
                    <a:p>
                      <a:r>
                        <a:rPr kumimoji="1" lang="ja-JP" altLang="en-US" b="1" dirty="0" smtClean="0">
                          <a:solidFill>
                            <a:srgbClr val="FF0000"/>
                          </a:solidFill>
                        </a:rPr>
                        <a:t>５　決済の確保</a:t>
                      </a:r>
                      <a:endParaRPr kumimoji="1" lang="ja-JP" altLang="en-US" b="1" dirty="0">
                        <a:solidFill>
                          <a:srgbClr val="FF0000"/>
                        </a:solidFill>
                      </a:endParaRPr>
                    </a:p>
                  </a:txBody>
                  <a:tcPr anchor="ctr">
                    <a:noFill/>
                  </a:tcPr>
                </a:tc>
                <a:tc>
                  <a:txBody>
                    <a:bodyPr/>
                    <a:lstStyle/>
                    <a:p>
                      <a:r>
                        <a:rPr kumimoji="1" lang="en-US" altLang="ja-JP" b="0" dirty="0" smtClean="0"/>
                        <a:t>(1) </a:t>
                      </a:r>
                      <a:r>
                        <a:rPr kumimoji="1" lang="ja-JP" altLang="en-US" b="0" dirty="0" smtClean="0"/>
                        <a:t>取引参加者は、次の業務方法により、決済を行うこと。</a:t>
                      </a:r>
                      <a:endParaRPr kumimoji="1" lang="en-US" altLang="ja-JP" b="0" dirty="0" smtClean="0"/>
                    </a:p>
                    <a:p>
                      <a:r>
                        <a:rPr kumimoji="1" lang="ja-JP" altLang="en-US" b="0" dirty="0" smtClean="0"/>
                        <a:t>　</a:t>
                      </a:r>
                      <a:r>
                        <a:rPr kumimoji="1" lang="ja-JP" altLang="en-US" b="1" dirty="0" smtClean="0">
                          <a:solidFill>
                            <a:srgbClr val="FF0000"/>
                          </a:solidFill>
                        </a:rPr>
                        <a:t>買受代金</a:t>
                      </a:r>
                      <a:r>
                        <a:rPr kumimoji="1" lang="ja-JP" altLang="en-US" b="0" dirty="0" smtClean="0"/>
                        <a:t>（卸売業者から買い受けた物品の代金の支払）</a:t>
                      </a:r>
                      <a:endParaRPr kumimoji="1" lang="en-US" altLang="ja-JP" b="0" dirty="0" smtClean="0"/>
                    </a:p>
                    <a:p>
                      <a:r>
                        <a:rPr kumimoji="1" lang="ja-JP" altLang="en-US" b="0" dirty="0" smtClean="0"/>
                        <a:t>　　原則、</a:t>
                      </a:r>
                      <a:r>
                        <a:rPr kumimoji="1" lang="ja-JP" altLang="en-US" b="0" u="sng" dirty="0" smtClean="0"/>
                        <a:t>物品の引渡しと同時</a:t>
                      </a:r>
                      <a:r>
                        <a:rPr kumimoji="1" lang="ja-JP" altLang="en-US" b="0" dirty="0" smtClean="0"/>
                        <a:t>に現金又は口座振替その他の方法に</a:t>
                      </a:r>
                      <a:r>
                        <a:rPr kumimoji="1" lang="ja-JP" altLang="en-US" b="0" dirty="0" err="1" smtClean="0"/>
                        <a:t>よ</a:t>
                      </a:r>
                      <a:endParaRPr kumimoji="1" lang="en-US" altLang="ja-JP" b="0" dirty="0" smtClean="0"/>
                    </a:p>
                    <a:p>
                      <a:r>
                        <a:rPr kumimoji="1" lang="ja-JP" altLang="en-US" b="0" dirty="0" smtClean="0"/>
                        <a:t>　　</a:t>
                      </a:r>
                      <a:r>
                        <a:rPr kumimoji="1" lang="ja-JP" altLang="en-US" b="0" dirty="0" err="1" smtClean="0"/>
                        <a:t>る</a:t>
                      </a:r>
                      <a:r>
                        <a:rPr kumimoji="1" lang="ja-JP" altLang="en-US" b="0" dirty="0" smtClean="0"/>
                        <a:t>支払</a:t>
                      </a:r>
                      <a:endParaRPr kumimoji="1" lang="en-US" altLang="ja-JP" b="0" dirty="0" smtClean="0"/>
                    </a:p>
                    <a:p>
                      <a:r>
                        <a:rPr kumimoji="1" lang="ja-JP" altLang="en-US" b="0" dirty="0" smtClean="0"/>
                        <a:t>　</a:t>
                      </a:r>
                      <a:r>
                        <a:rPr kumimoji="1" lang="ja-JP" altLang="en-US" b="1" dirty="0" smtClean="0">
                          <a:solidFill>
                            <a:srgbClr val="FF0000"/>
                          </a:solidFill>
                        </a:rPr>
                        <a:t>売買仕切金</a:t>
                      </a:r>
                      <a:r>
                        <a:rPr kumimoji="1" lang="ja-JP" altLang="en-US" b="0" dirty="0" smtClean="0"/>
                        <a:t>（受託物品を卸売りした代金の支払）　　　</a:t>
                      </a:r>
                      <a:endParaRPr kumimoji="1" lang="en-US" altLang="ja-JP" b="0" dirty="0" smtClean="0"/>
                    </a:p>
                    <a:p>
                      <a:r>
                        <a:rPr kumimoji="1" lang="ja-JP" altLang="en-US" b="0" dirty="0" smtClean="0"/>
                        <a:t>　　原則、</a:t>
                      </a:r>
                      <a:r>
                        <a:rPr kumimoji="1" lang="ja-JP" altLang="en-US" b="0" u="sng" dirty="0" smtClean="0"/>
                        <a:t>次の開場日</a:t>
                      </a:r>
                      <a:r>
                        <a:rPr kumimoji="1" lang="ja-JP" altLang="en-US" b="0" u="none" dirty="0" smtClean="0"/>
                        <a:t>まで</a:t>
                      </a:r>
                      <a:r>
                        <a:rPr kumimoji="1" lang="ja-JP" altLang="en-US" b="0" dirty="0" smtClean="0"/>
                        <a:t>現金又は口座振替その他の方法による支払</a:t>
                      </a:r>
                      <a:endParaRPr kumimoji="1" lang="en-US" altLang="ja-JP" b="0" dirty="0" smtClean="0"/>
                    </a:p>
                    <a:p>
                      <a:r>
                        <a:rPr kumimoji="1" lang="ja-JP" altLang="en-US" b="0" dirty="0" smtClean="0"/>
                        <a:t>　（規定箇所：条例第</a:t>
                      </a:r>
                      <a:r>
                        <a:rPr kumimoji="1" lang="en-US" altLang="ja-JP" b="0" dirty="0" smtClean="0"/>
                        <a:t>35</a:t>
                      </a:r>
                      <a:r>
                        <a:rPr kumimoji="1" lang="ja-JP" altLang="en-US" b="0" dirty="0" smtClean="0"/>
                        <a:t>条、第</a:t>
                      </a:r>
                      <a:r>
                        <a:rPr kumimoji="1" lang="en-US" altLang="ja-JP" b="0" dirty="0" smtClean="0"/>
                        <a:t>39</a:t>
                      </a:r>
                      <a:r>
                        <a:rPr kumimoji="1" lang="ja-JP" altLang="en-US" b="0" dirty="0" smtClean="0"/>
                        <a:t>条）</a:t>
                      </a:r>
                      <a:endParaRPr kumimoji="1" lang="en-US" altLang="ja-JP"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dirty="0" smtClean="0"/>
                        <a:t>(2)</a:t>
                      </a:r>
                      <a:r>
                        <a:rPr kumimoji="1" lang="en-US" altLang="ja-JP" b="0" baseline="0" dirty="0" smtClean="0"/>
                        <a:t> </a:t>
                      </a:r>
                      <a:r>
                        <a:rPr kumimoji="1" lang="ja-JP" altLang="en-US" b="0" dirty="0" smtClean="0"/>
                        <a:t>卸売業者は、次の方法により、</a:t>
                      </a:r>
                      <a:r>
                        <a:rPr kumimoji="1" lang="ja-JP" altLang="en-US" b="1" dirty="0" smtClean="0">
                          <a:solidFill>
                            <a:srgbClr val="FF0000"/>
                          </a:solidFill>
                        </a:rPr>
                        <a:t>事業報告書を作成</a:t>
                      </a:r>
                      <a:r>
                        <a:rPr kumimoji="1" lang="ja-JP" altLang="en-US" b="0" dirty="0" smtClean="0"/>
                        <a:t>し、これを開設者に提出するとともに、当該事業報告書を</a:t>
                      </a:r>
                      <a:r>
                        <a:rPr kumimoji="1" lang="ja-JP" altLang="en-US" b="1" dirty="0" smtClean="0">
                          <a:solidFill>
                            <a:srgbClr val="FF0000"/>
                          </a:solidFill>
                        </a:rPr>
                        <a:t>取引参加者等から申出があったときは閲覧させる</a:t>
                      </a:r>
                      <a:r>
                        <a:rPr kumimoji="1" lang="ja-JP" altLang="en-US" b="0" dirty="0" smtClean="0"/>
                        <a:t>こと。（規定箇所：条例第</a:t>
                      </a:r>
                      <a:r>
                        <a:rPr kumimoji="1" lang="en-US" altLang="ja-JP" b="0" dirty="0" smtClean="0"/>
                        <a:t>51</a:t>
                      </a:r>
                      <a:r>
                        <a:rPr kumimoji="1" lang="ja-JP" altLang="en-US" b="0" dirty="0" smtClean="0"/>
                        <a:t>条の３）</a:t>
                      </a:r>
                    </a:p>
                    <a:p>
                      <a:r>
                        <a:rPr kumimoji="1" lang="ja-JP" altLang="en-US" b="0" dirty="0" smtClean="0"/>
                        <a:t>　・</a:t>
                      </a:r>
                      <a:r>
                        <a:rPr kumimoji="1" lang="ja-JP" altLang="en-US" b="0" u="sng" dirty="0" smtClean="0"/>
                        <a:t>事業年度経過後</a:t>
                      </a:r>
                      <a:r>
                        <a:rPr kumimoji="1" lang="en-US" altLang="ja-JP" b="0" u="sng" dirty="0" smtClean="0"/>
                        <a:t>90</a:t>
                      </a:r>
                      <a:r>
                        <a:rPr kumimoji="1" lang="ja-JP" altLang="en-US" b="0" u="sng" dirty="0" smtClean="0"/>
                        <a:t>日以内</a:t>
                      </a:r>
                      <a:r>
                        <a:rPr kumimoji="1" lang="ja-JP" altLang="en-US" b="0" dirty="0" smtClean="0"/>
                        <a:t>に事業報告書を</a:t>
                      </a:r>
                      <a:r>
                        <a:rPr kumimoji="1" lang="ja-JP" altLang="en-US" b="0" u="sng" dirty="0" smtClean="0"/>
                        <a:t>開設者に提出</a:t>
                      </a:r>
                      <a:r>
                        <a:rPr kumimoji="1" lang="ja-JP" altLang="en-US" b="0" dirty="0" smtClean="0"/>
                        <a:t>すること</a:t>
                      </a:r>
                      <a:endParaRPr kumimoji="1" lang="en-US" altLang="ja-JP" b="0" dirty="0" smtClean="0"/>
                    </a:p>
                    <a:p>
                      <a:r>
                        <a:rPr kumimoji="1" lang="ja-JP" altLang="en-US" b="0" dirty="0" smtClean="0"/>
                        <a:t>　・</a:t>
                      </a:r>
                      <a:r>
                        <a:rPr kumimoji="1" lang="ja-JP" altLang="en-US" b="0" u="sng" dirty="0" smtClean="0"/>
                        <a:t>貸借対照表及び損益計算書の写し</a:t>
                      </a:r>
                      <a:r>
                        <a:rPr kumimoji="1" lang="ja-JP" altLang="en-US" b="0" dirty="0" smtClean="0"/>
                        <a:t>を取引参加者等に</a:t>
                      </a:r>
                      <a:r>
                        <a:rPr kumimoji="1" lang="ja-JP" altLang="en-US" b="0" u="sng" dirty="0" smtClean="0"/>
                        <a:t>１年間閲覧</a:t>
                      </a:r>
                      <a:r>
                        <a:rPr kumimoji="1" lang="ja-JP" altLang="en-US" b="0" dirty="0" smtClean="0"/>
                        <a:t>さ</a:t>
                      </a:r>
                      <a:endParaRPr kumimoji="1" lang="en-US" altLang="ja-JP" b="0" dirty="0" smtClean="0"/>
                    </a:p>
                    <a:p>
                      <a:r>
                        <a:rPr kumimoji="1" lang="ja-JP" altLang="en-US" b="0" dirty="0" smtClean="0"/>
                        <a:t>　せること　</a:t>
                      </a:r>
                      <a:endParaRPr kumimoji="1" lang="ja-JP" altLang="en-US" b="0" dirty="0" smtClean="0">
                        <a:solidFill>
                          <a:schemeClr val="tx1"/>
                        </a:solidFill>
                      </a:endParaRPr>
                    </a:p>
                  </a:txBody>
                  <a:tcPr>
                    <a:noFill/>
                  </a:tcPr>
                </a:tc>
                <a:extLst>
                  <a:ext uri="{0D108BD9-81ED-4DB2-BD59-A6C34878D82A}">
                    <a16:rowId xmlns:a16="http://schemas.microsoft.com/office/drawing/2014/main" val="3634222024"/>
                  </a:ext>
                </a:extLst>
              </a:tr>
              <a:tr h="1810428">
                <a:tc>
                  <a:txBody>
                    <a:bodyPr/>
                    <a:lstStyle/>
                    <a:p>
                      <a:r>
                        <a:rPr kumimoji="1" lang="ja-JP" altLang="en-US" b="1" dirty="0" smtClean="0">
                          <a:solidFill>
                            <a:srgbClr val="FF0000"/>
                          </a:solidFill>
                        </a:rPr>
                        <a:t>６　売買取引の結果等の</a:t>
                      </a:r>
                      <a:endParaRPr kumimoji="1" lang="en-US" altLang="ja-JP" b="1" dirty="0" smtClean="0">
                        <a:solidFill>
                          <a:srgbClr val="FF0000"/>
                        </a:solidFill>
                      </a:endParaRPr>
                    </a:p>
                    <a:p>
                      <a:r>
                        <a:rPr kumimoji="1" lang="ja-JP" altLang="en-US" b="1" dirty="0" smtClean="0">
                          <a:solidFill>
                            <a:srgbClr val="FF0000"/>
                          </a:solidFill>
                        </a:rPr>
                        <a:t>　　公表</a:t>
                      </a:r>
                      <a:endParaRPr kumimoji="1" lang="ja-JP" altLang="en-US" b="1" dirty="0">
                        <a:solidFill>
                          <a:srgbClr val="FF0000"/>
                        </a:solidFill>
                      </a:endParaRPr>
                    </a:p>
                  </a:txBody>
                  <a:tcPr anchor="ctr">
                    <a:noFill/>
                  </a:tcPr>
                </a:tc>
                <a:tc>
                  <a:txBody>
                    <a:bodyPr/>
                    <a:lstStyle/>
                    <a:p>
                      <a:r>
                        <a:rPr kumimoji="1" lang="ja-JP" altLang="en-US" dirty="0" smtClean="0"/>
                        <a:t>卸売業者は、次の方法により、卸売の数量及び価格その他の売買取引の結果等定期的に公表すること。</a:t>
                      </a:r>
                      <a:endParaRPr kumimoji="1" lang="en-US" altLang="ja-JP" dirty="0" smtClean="0"/>
                    </a:p>
                    <a:p>
                      <a:r>
                        <a:rPr kumimoji="1" lang="ja-JP" altLang="en-US" dirty="0" smtClean="0"/>
                        <a:t>・販売開始前：</a:t>
                      </a:r>
                      <a:r>
                        <a:rPr kumimoji="1" lang="ja-JP" altLang="en-US" b="1" dirty="0" smtClean="0">
                          <a:solidFill>
                            <a:srgbClr val="FF0000"/>
                          </a:solidFill>
                        </a:rPr>
                        <a:t>その日の主要な品目の卸売予定数量</a:t>
                      </a:r>
                      <a:r>
                        <a:rPr kumimoji="1" lang="ja-JP" altLang="en-US" dirty="0" smtClean="0"/>
                        <a:t>及びその産地</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・販売終了後：</a:t>
                      </a:r>
                      <a:r>
                        <a:rPr kumimoji="1" lang="ja-JP" altLang="en-US" b="1" dirty="0" smtClean="0">
                          <a:solidFill>
                            <a:srgbClr val="FF0000"/>
                          </a:solidFill>
                        </a:rPr>
                        <a:t>その日の主要な品目の卸売の数量及び価格</a:t>
                      </a:r>
                      <a:endParaRPr kumimoji="1" lang="en-US" altLang="ja-JP" b="1"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・前月の</a:t>
                      </a:r>
                      <a:r>
                        <a:rPr kumimoji="1" lang="ja-JP" altLang="en-US" u="sng" dirty="0" smtClean="0"/>
                        <a:t>委託手数料の種類ごとの受領額</a:t>
                      </a:r>
                      <a:r>
                        <a:rPr kumimoji="1" lang="ja-JP" altLang="en-US" dirty="0" smtClean="0"/>
                        <a:t>及び</a:t>
                      </a:r>
                      <a:r>
                        <a:rPr kumimoji="1" lang="ja-JP" altLang="en-US" u="sng" dirty="0" smtClean="0"/>
                        <a:t>奨励金等の交付額</a:t>
                      </a:r>
                      <a:endParaRPr kumimoji="1" lang="en-US" altLang="ja-JP" u="sng"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（規定箇所：条例第</a:t>
                      </a:r>
                      <a:r>
                        <a:rPr kumimoji="1" lang="en-US" altLang="ja-JP" dirty="0" smtClean="0"/>
                        <a:t>33</a:t>
                      </a:r>
                      <a:r>
                        <a:rPr kumimoji="1" lang="ja-JP" altLang="en-US" dirty="0" smtClean="0"/>
                        <a:t>条）</a:t>
                      </a:r>
                      <a:endParaRPr kumimoji="1" lang="ja-JP" altLang="en-US" b="0" dirty="0">
                        <a:solidFill>
                          <a:schemeClr val="tx1"/>
                        </a:solidFill>
                      </a:endParaRPr>
                    </a:p>
                  </a:txBody>
                  <a:tcPr>
                    <a:noFill/>
                  </a:tcPr>
                </a:tc>
                <a:extLst>
                  <a:ext uri="{0D108BD9-81ED-4DB2-BD59-A6C34878D82A}">
                    <a16:rowId xmlns:a16="http://schemas.microsoft.com/office/drawing/2014/main" val="1778746588"/>
                  </a:ext>
                </a:extLst>
              </a:tr>
            </a:tbl>
          </a:graphicData>
        </a:graphic>
      </p:graphicFrame>
    </p:spTree>
    <p:extLst>
      <p:ext uri="{BB962C8B-B14F-4D97-AF65-F5344CB8AC3E}">
        <p14:creationId xmlns:p14="http://schemas.microsoft.com/office/powerpoint/2010/main" val="828147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7</a:t>
            </a:fld>
            <a:endParaRPr kumimoji="1" lang="ja-JP" altLang="en-US" dirty="0"/>
          </a:p>
        </p:txBody>
      </p:sp>
      <p:sp>
        <p:nvSpPr>
          <p:cNvPr id="9" name="コンテンツ プレースホルダー 2"/>
          <p:cNvSpPr txBox="1">
            <a:spLocks/>
          </p:cNvSpPr>
          <p:nvPr/>
        </p:nvSpPr>
        <p:spPr>
          <a:xfrm>
            <a:off x="885049" y="847414"/>
            <a:ext cx="10515600" cy="56578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smtClean="0"/>
              <a:t>　</a:t>
            </a:r>
            <a:r>
              <a:rPr lang="ja-JP" altLang="en-US" sz="2000" u="sng" dirty="0" smtClean="0"/>
              <a:t>開設者は、前頁までの共通の取引ルールに反することなく、卸売業者、出荷者や売買参加者を始めとする</a:t>
            </a:r>
            <a:r>
              <a:rPr lang="ja-JP" altLang="en-US" sz="2000" b="1" dirty="0" smtClean="0">
                <a:solidFill>
                  <a:srgbClr val="FF0000"/>
                </a:solidFill>
              </a:rPr>
              <a:t>取引参加者の意見を十分聴いた上で、その他の取引ルールとして、次のような行為について遵守事項を定めることができる</a:t>
            </a:r>
            <a:r>
              <a:rPr lang="ja-JP" altLang="en-US" sz="2000" dirty="0" smtClean="0"/>
              <a:t>。</a:t>
            </a:r>
            <a:endParaRPr lang="en-US" altLang="ja-JP" sz="2000" dirty="0" smtClean="0"/>
          </a:p>
          <a:p>
            <a:pPr marL="0" indent="0">
              <a:buNone/>
            </a:pPr>
            <a:r>
              <a:rPr lang="ja-JP" altLang="en-US" sz="1000" dirty="0" smtClean="0"/>
              <a:t>　</a:t>
            </a:r>
            <a:r>
              <a:rPr lang="ja-JP" altLang="en-US" sz="2400" b="1" dirty="0" smtClean="0"/>
              <a:t>・第三者販売の禁止</a:t>
            </a:r>
            <a:endParaRPr lang="en-US" altLang="ja-JP" sz="2400" b="1" dirty="0" smtClean="0"/>
          </a:p>
          <a:p>
            <a:pPr marL="0" indent="0">
              <a:buNone/>
            </a:pPr>
            <a:r>
              <a:rPr lang="ja-JP" altLang="en-US" sz="2000" dirty="0"/>
              <a:t>　</a:t>
            </a:r>
            <a:r>
              <a:rPr lang="ja-JP" altLang="en-US" sz="2000" dirty="0" smtClean="0"/>
              <a:t>　買受人以外の者への卸売業者による卸売（現行：市条例第</a:t>
            </a:r>
            <a:r>
              <a:rPr lang="en-US" altLang="ja-JP" sz="2000" dirty="0" smtClean="0"/>
              <a:t>23</a:t>
            </a:r>
            <a:r>
              <a:rPr lang="ja-JP" altLang="en-US" sz="2000" dirty="0" smtClean="0"/>
              <a:t>条により原則禁止）</a:t>
            </a:r>
            <a:endParaRPr lang="en-US" altLang="ja-JP" sz="2000" dirty="0" smtClean="0"/>
          </a:p>
          <a:p>
            <a:pPr marL="0" indent="0">
              <a:buNone/>
            </a:pPr>
            <a:r>
              <a:rPr lang="ja-JP" altLang="en-US" sz="2000" dirty="0"/>
              <a:t>　</a:t>
            </a:r>
            <a:endParaRPr lang="ja-JP" altLang="en-US" sz="2000" dirty="0" smtClean="0"/>
          </a:p>
        </p:txBody>
      </p:sp>
      <p:sp>
        <p:nvSpPr>
          <p:cNvPr id="7" name="右矢印 6"/>
          <p:cNvSpPr/>
          <p:nvPr/>
        </p:nvSpPr>
        <p:spPr>
          <a:xfrm>
            <a:off x="8167468" y="3510882"/>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grpSp>
        <p:nvGrpSpPr>
          <p:cNvPr id="16" name="グループ化 15"/>
          <p:cNvGrpSpPr/>
          <p:nvPr/>
        </p:nvGrpSpPr>
        <p:grpSpPr>
          <a:xfrm>
            <a:off x="1616569" y="2796446"/>
            <a:ext cx="9052560" cy="3169902"/>
            <a:chOff x="1737360" y="3069771"/>
            <a:chExt cx="9052560" cy="3169902"/>
          </a:xfrm>
        </p:grpSpPr>
        <p:sp>
          <p:nvSpPr>
            <p:cNvPr id="2" name="正方形/長方形 1"/>
            <p:cNvSpPr/>
            <p:nvPr/>
          </p:nvSpPr>
          <p:spPr>
            <a:xfrm>
              <a:off x="3200400" y="3069771"/>
              <a:ext cx="4950823" cy="1881052"/>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卸売市場</a:t>
              </a:r>
              <a:endParaRPr kumimoji="1" lang="ja-JP" altLang="en-US" dirty="0"/>
            </a:p>
          </p:txBody>
        </p:sp>
        <p:sp>
          <p:nvSpPr>
            <p:cNvPr id="3" name="正方形/長方形 2"/>
            <p:cNvSpPr/>
            <p:nvPr/>
          </p:nvSpPr>
          <p:spPr>
            <a:xfrm>
              <a:off x="1737360" y="3069771"/>
              <a:ext cx="849086" cy="1881052"/>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産地</a:t>
              </a:r>
              <a:endParaRPr kumimoji="1" lang="ja-JP" altLang="en-US" dirty="0"/>
            </a:p>
          </p:txBody>
        </p:sp>
        <p:sp>
          <p:nvSpPr>
            <p:cNvPr id="4" name="右矢印 3"/>
            <p:cNvSpPr/>
            <p:nvPr/>
          </p:nvSpPr>
          <p:spPr>
            <a:xfrm>
              <a:off x="2686928" y="3798276"/>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8" name="正方形/長方形 7"/>
            <p:cNvSpPr/>
            <p:nvPr/>
          </p:nvSpPr>
          <p:spPr>
            <a:xfrm>
              <a:off x="8813323" y="3069771"/>
              <a:ext cx="943961" cy="1881052"/>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実需</a:t>
              </a:r>
              <a:endParaRPr kumimoji="1" lang="ja-JP" altLang="en-US" dirty="0"/>
            </a:p>
          </p:txBody>
        </p:sp>
        <p:sp>
          <p:nvSpPr>
            <p:cNvPr id="5" name="正方形/長方形 4"/>
            <p:cNvSpPr/>
            <p:nvPr/>
          </p:nvSpPr>
          <p:spPr>
            <a:xfrm>
              <a:off x="3485606" y="3566157"/>
              <a:ext cx="1589649" cy="956603"/>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卸売業者</a:t>
              </a:r>
              <a:endParaRPr kumimoji="1" lang="ja-JP" altLang="en-US" dirty="0"/>
            </a:p>
          </p:txBody>
        </p:sp>
        <p:sp>
          <p:nvSpPr>
            <p:cNvPr id="10" name="正方形/長方形 9"/>
            <p:cNvSpPr/>
            <p:nvPr/>
          </p:nvSpPr>
          <p:spPr>
            <a:xfrm>
              <a:off x="6142850" y="3566156"/>
              <a:ext cx="1589649" cy="956603"/>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買受人</a:t>
              </a:r>
              <a:endParaRPr kumimoji="1" lang="ja-JP" altLang="en-US" dirty="0"/>
            </a:p>
          </p:txBody>
        </p:sp>
        <p:sp>
          <p:nvSpPr>
            <p:cNvPr id="11" name="右矢印 10"/>
            <p:cNvSpPr/>
            <p:nvPr/>
          </p:nvSpPr>
          <p:spPr>
            <a:xfrm>
              <a:off x="5454245" y="3798272"/>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2" name="屈折矢印 11"/>
            <p:cNvSpPr/>
            <p:nvPr/>
          </p:nvSpPr>
          <p:spPr>
            <a:xfrm rot="5400000">
              <a:off x="5749163" y="2979838"/>
              <a:ext cx="1473089" cy="4558937"/>
            </a:xfrm>
            <a:prstGeom prst="bentUpArrow">
              <a:avLst>
                <a:gd name="adj1" fmla="val 10039"/>
                <a:gd name="adj2" fmla="val 14314"/>
                <a:gd name="adj3" fmla="val 15738"/>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3" name="正方形/長方形 12"/>
            <p:cNvSpPr/>
            <p:nvPr/>
          </p:nvSpPr>
          <p:spPr>
            <a:xfrm>
              <a:off x="8765174" y="5311322"/>
              <a:ext cx="2024746" cy="928351"/>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買受人以外</a:t>
              </a:r>
              <a:endParaRPr kumimoji="1" lang="en-US" altLang="ja-JP" dirty="0" smtClean="0"/>
            </a:p>
            <a:p>
              <a:pPr algn="ctr"/>
              <a:r>
                <a:rPr kumimoji="1" lang="ja-JP" altLang="en-US" dirty="0" smtClean="0"/>
                <a:t>（スーパーなど）</a:t>
              </a:r>
              <a:endParaRPr kumimoji="1" lang="en-US" altLang="ja-JP" dirty="0" smtClean="0"/>
            </a:p>
          </p:txBody>
        </p:sp>
        <p:sp>
          <p:nvSpPr>
            <p:cNvPr id="14" name="乗算 13"/>
            <p:cNvSpPr/>
            <p:nvPr/>
          </p:nvSpPr>
          <p:spPr>
            <a:xfrm>
              <a:off x="3895075" y="4950823"/>
              <a:ext cx="770709" cy="744583"/>
            </a:xfrm>
            <a:prstGeom prst="mathMultiply">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rgbClr val="FF0000"/>
                </a:solidFill>
              </a:endParaRPr>
            </a:p>
          </p:txBody>
        </p:sp>
      </p:grpSp>
      <p:sp>
        <p:nvSpPr>
          <p:cNvPr id="15" name="テキスト ボックス 14"/>
          <p:cNvSpPr txBox="1"/>
          <p:nvPr/>
        </p:nvSpPr>
        <p:spPr>
          <a:xfrm>
            <a:off x="4810437" y="4805497"/>
            <a:ext cx="2664823" cy="646331"/>
          </a:xfrm>
          <a:prstGeom prst="rect">
            <a:avLst/>
          </a:prstGeom>
          <a:noFill/>
        </p:spPr>
        <p:txBody>
          <a:bodyPr wrap="square" rtlCol="0">
            <a:spAutoFit/>
          </a:bodyPr>
          <a:lstStyle/>
          <a:p>
            <a:r>
              <a:rPr kumimoji="1" lang="ja-JP" altLang="en-US" dirty="0" smtClean="0"/>
              <a:t>買受人以外への販売は原則禁止</a:t>
            </a:r>
            <a:endParaRPr kumimoji="1" lang="ja-JP" altLang="en-US" dirty="0"/>
          </a:p>
        </p:txBody>
      </p:sp>
      <p:sp>
        <p:nvSpPr>
          <p:cNvPr id="17" name="テキスト ボックス 16"/>
          <p:cNvSpPr txBox="1"/>
          <p:nvPr/>
        </p:nvSpPr>
        <p:spPr>
          <a:xfrm>
            <a:off x="5923354" y="4331267"/>
            <a:ext cx="2078124" cy="369332"/>
          </a:xfrm>
          <a:prstGeom prst="rect">
            <a:avLst/>
          </a:prstGeom>
          <a:noFill/>
        </p:spPr>
        <p:txBody>
          <a:bodyPr wrap="square" rtlCol="0">
            <a:spAutoFit/>
          </a:bodyPr>
          <a:lstStyle/>
          <a:p>
            <a:r>
              <a:rPr kumimoji="1" lang="en-US" altLang="ja-JP" b="1" dirty="0" smtClean="0">
                <a:solidFill>
                  <a:srgbClr val="FF0000"/>
                </a:solidFill>
              </a:rPr>
              <a:t>※</a:t>
            </a:r>
            <a:r>
              <a:rPr kumimoji="1" lang="ja-JP" altLang="en-US" b="1" dirty="0" smtClean="0">
                <a:solidFill>
                  <a:srgbClr val="FF0000"/>
                </a:solidFill>
              </a:rPr>
              <a:t>販売先が限定</a:t>
            </a:r>
            <a:endParaRPr kumimoji="1" lang="ja-JP" altLang="en-US" b="1" dirty="0">
              <a:solidFill>
                <a:srgbClr val="FF0000"/>
              </a:solidFill>
            </a:endParaRPr>
          </a:p>
        </p:txBody>
      </p:sp>
      <p:sp>
        <p:nvSpPr>
          <p:cNvPr id="18" name="テキスト ボックス 17"/>
          <p:cNvSpPr txBox="1"/>
          <p:nvPr/>
        </p:nvSpPr>
        <p:spPr>
          <a:xfrm>
            <a:off x="982854" y="5295151"/>
            <a:ext cx="2912221" cy="923330"/>
          </a:xfrm>
          <a:prstGeom prst="rect">
            <a:avLst/>
          </a:prstGeom>
          <a:noFill/>
        </p:spPr>
        <p:txBody>
          <a:bodyPr wrap="square" rtlCol="0">
            <a:spAutoFit/>
          </a:bodyPr>
          <a:lstStyle/>
          <a:p>
            <a:r>
              <a:rPr lang="en-US" altLang="ja-JP" b="1" dirty="0" smtClean="0">
                <a:solidFill>
                  <a:srgbClr val="FF0000"/>
                </a:solidFill>
              </a:rPr>
              <a:t>※</a:t>
            </a:r>
            <a:r>
              <a:rPr lang="ja-JP" altLang="en-US" b="1" dirty="0" smtClean="0">
                <a:solidFill>
                  <a:srgbClr val="FF0000"/>
                </a:solidFill>
              </a:rPr>
              <a:t>第三者販売</a:t>
            </a:r>
            <a:endParaRPr lang="en-US" altLang="ja-JP" b="1" dirty="0" smtClean="0">
              <a:solidFill>
                <a:srgbClr val="FF0000"/>
              </a:solidFill>
            </a:endParaRPr>
          </a:p>
          <a:p>
            <a:r>
              <a:rPr lang="ja-JP" altLang="en-US" dirty="0" smtClean="0"/>
              <a:t>　</a:t>
            </a:r>
            <a:r>
              <a:rPr lang="ja-JP" altLang="en-US" b="1" dirty="0" smtClean="0">
                <a:solidFill>
                  <a:srgbClr val="FF0000"/>
                </a:solidFill>
              </a:rPr>
              <a:t>全国的に青果で約１割、</a:t>
            </a:r>
            <a:endParaRPr lang="en-US" altLang="ja-JP" b="1" dirty="0" smtClean="0">
              <a:solidFill>
                <a:srgbClr val="FF0000"/>
              </a:solidFill>
            </a:endParaRPr>
          </a:p>
          <a:p>
            <a:r>
              <a:rPr lang="ja-JP" altLang="en-US" b="1" dirty="0" smtClean="0">
                <a:solidFill>
                  <a:srgbClr val="FF0000"/>
                </a:solidFill>
              </a:rPr>
              <a:t>　水産で約２割を占める。</a:t>
            </a:r>
            <a:endParaRPr lang="en-US" altLang="ja-JP" b="1" dirty="0" smtClean="0">
              <a:solidFill>
                <a:srgbClr val="FF0000"/>
              </a:solidFill>
            </a:endParaRPr>
          </a:p>
        </p:txBody>
      </p:sp>
      <p:sp>
        <p:nvSpPr>
          <p:cNvPr id="19" name="タイトル 1"/>
          <p:cNvSpPr txBox="1">
            <a:spLocks/>
          </p:cNvSpPr>
          <p:nvPr/>
        </p:nvSpPr>
        <p:spPr>
          <a:xfrm>
            <a:off x="815299" y="259840"/>
            <a:ext cx="10515600" cy="470897"/>
          </a:xfrm>
          <a:prstGeom prst="rect">
            <a:avLst/>
          </a:prstGeom>
          <a:solidFill>
            <a:schemeClr val="accent2">
              <a:lumMod val="40000"/>
              <a:lumOff val="60000"/>
            </a:schemeClr>
          </a:solidFill>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100" b="1" dirty="0"/>
              <a:t>③</a:t>
            </a:r>
            <a:r>
              <a:rPr lang="ja-JP" altLang="en-US" sz="3100" b="1" dirty="0" smtClean="0"/>
              <a:t>　取引</a:t>
            </a:r>
            <a:r>
              <a:rPr lang="ja-JP" altLang="en-US" sz="3100" b="1" dirty="0"/>
              <a:t>参加者</a:t>
            </a:r>
            <a:r>
              <a:rPr lang="ja-JP" altLang="en-US" sz="3100" b="1" dirty="0" smtClean="0"/>
              <a:t>の</a:t>
            </a:r>
            <a:r>
              <a:rPr lang="ja-JP" altLang="en-US" sz="3100" b="1" dirty="0"/>
              <a:t>遵守</a:t>
            </a:r>
            <a:r>
              <a:rPr lang="ja-JP" altLang="en-US" sz="3100" b="1" dirty="0" smtClean="0"/>
              <a:t>す</a:t>
            </a:r>
            <a:r>
              <a:rPr lang="ja-JP" altLang="en-US" sz="3100" b="1" dirty="0"/>
              <a:t>べき</a:t>
            </a:r>
            <a:r>
              <a:rPr lang="ja-JP" altLang="en-US" sz="3100" b="1" dirty="0" smtClean="0"/>
              <a:t>事項（その他の取引ルール</a:t>
            </a:r>
            <a:r>
              <a:rPr lang="ja-JP" altLang="en-US" sz="3100" b="1" dirty="0"/>
              <a:t>）</a:t>
            </a:r>
            <a:r>
              <a:rPr lang="ja-JP" altLang="en-US" sz="2800" b="1" dirty="0"/>
              <a:t>（改正法第</a:t>
            </a:r>
            <a:r>
              <a:rPr lang="en-US" altLang="ja-JP" sz="2800" b="1" dirty="0"/>
              <a:t>13</a:t>
            </a:r>
            <a:r>
              <a:rPr lang="ja-JP" altLang="en-US" sz="2800" b="1" dirty="0"/>
              <a:t>条第５項</a:t>
            </a:r>
            <a:r>
              <a:rPr lang="ja-JP" altLang="en-US" sz="2800" b="1" dirty="0" smtClean="0"/>
              <a:t>第６号）</a:t>
            </a:r>
            <a:endParaRPr lang="ja-JP" altLang="en-US" sz="2800" b="1" dirty="0"/>
          </a:p>
        </p:txBody>
      </p:sp>
    </p:spTree>
    <p:extLst>
      <p:ext uri="{BB962C8B-B14F-4D97-AF65-F5344CB8AC3E}">
        <p14:creationId xmlns:p14="http://schemas.microsoft.com/office/powerpoint/2010/main" val="2208797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8</a:t>
            </a:fld>
            <a:endParaRPr kumimoji="1" lang="ja-JP" altLang="en-US" dirty="0"/>
          </a:p>
        </p:txBody>
      </p:sp>
      <p:sp>
        <p:nvSpPr>
          <p:cNvPr id="9" name="コンテンツ プレースホルダー 2"/>
          <p:cNvSpPr txBox="1">
            <a:spLocks/>
          </p:cNvSpPr>
          <p:nvPr/>
        </p:nvSpPr>
        <p:spPr>
          <a:xfrm>
            <a:off x="838200" y="444137"/>
            <a:ext cx="10515600" cy="54080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a:t>　</a:t>
            </a:r>
            <a:r>
              <a:rPr lang="ja-JP" altLang="en-US" sz="2400" b="1" dirty="0" smtClean="0"/>
              <a:t>・商物一致の原則</a:t>
            </a:r>
            <a:endParaRPr lang="en-US" altLang="ja-JP" sz="2400" b="1" dirty="0" smtClean="0"/>
          </a:p>
          <a:p>
            <a:pPr marL="0" indent="0">
              <a:buNone/>
            </a:pPr>
            <a:r>
              <a:rPr lang="ja-JP" altLang="en-US" sz="2000" dirty="0"/>
              <a:t>　</a:t>
            </a:r>
            <a:r>
              <a:rPr lang="ja-JP" altLang="en-US" sz="2000" dirty="0" smtClean="0"/>
              <a:t>　卸売市場外にある生鮮食料品等の卸売業者による販売（現行：市条例第</a:t>
            </a:r>
            <a:r>
              <a:rPr lang="en-US" altLang="ja-JP" sz="2000" dirty="0" smtClean="0"/>
              <a:t>25</a:t>
            </a:r>
            <a:r>
              <a:rPr lang="ja-JP" altLang="en-US" sz="2000" dirty="0" smtClean="0"/>
              <a:t>条により原</a:t>
            </a:r>
            <a:endParaRPr lang="en-US" altLang="ja-JP" sz="2000" dirty="0" smtClean="0"/>
          </a:p>
          <a:p>
            <a:pPr marL="0" indent="0">
              <a:buNone/>
            </a:pPr>
            <a:r>
              <a:rPr lang="ja-JP" altLang="en-US" sz="2000" dirty="0"/>
              <a:t>　</a:t>
            </a:r>
            <a:r>
              <a:rPr lang="ja-JP" altLang="en-US" sz="2000" dirty="0" smtClean="0"/>
              <a:t>　則禁止）</a:t>
            </a:r>
            <a:endParaRPr lang="en-US" altLang="ja-JP" sz="2000" dirty="0" smtClean="0"/>
          </a:p>
          <a:p>
            <a:pPr marL="0" indent="0">
              <a:buNone/>
            </a:pPr>
            <a:endParaRPr lang="en-US" altLang="ja-JP" sz="2000" dirty="0" smtClean="0"/>
          </a:p>
          <a:p>
            <a:pPr marL="0" indent="0">
              <a:buNone/>
            </a:pPr>
            <a:endParaRPr lang="en-US" altLang="ja-JP" sz="2000" dirty="0"/>
          </a:p>
          <a:p>
            <a:pPr marL="0" indent="0">
              <a:buNone/>
            </a:pPr>
            <a:endParaRPr lang="en-US" altLang="ja-JP" sz="2000" dirty="0" smtClean="0"/>
          </a:p>
          <a:p>
            <a:pPr marL="0" indent="0">
              <a:buNone/>
            </a:pPr>
            <a:endParaRPr lang="en-US" altLang="ja-JP" sz="2000" dirty="0"/>
          </a:p>
          <a:p>
            <a:pPr marL="0" indent="0">
              <a:buNone/>
            </a:pPr>
            <a:endParaRPr lang="en-US" altLang="ja-JP" sz="2000" dirty="0" smtClean="0"/>
          </a:p>
          <a:p>
            <a:pPr marL="0" indent="0">
              <a:buNone/>
            </a:pPr>
            <a:r>
              <a:rPr lang="ja-JP" altLang="en-US" sz="2000" dirty="0"/>
              <a:t>　</a:t>
            </a:r>
            <a:endParaRPr lang="en-US" altLang="ja-JP" sz="2000" dirty="0" smtClean="0"/>
          </a:p>
          <a:p>
            <a:pPr marL="0" indent="0">
              <a:buNone/>
            </a:pPr>
            <a:r>
              <a:rPr lang="ja-JP" altLang="en-US" sz="2000" b="1" dirty="0"/>
              <a:t>　</a:t>
            </a:r>
            <a:endParaRPr lang="ja-JP" altLang="en-US" sz="2000" dirty="0" smtClean="0"/>
          </a:p>
        </p:txBody>
      </p:sp>
      <p:grpSp>
        <p:nvGrpSpPr>
          <p:cNvPr id="5" name="グループ化 4"/>
          <p:cNvGrpSpPr/>
          <p:nvPr/>
        </p:nvGrpSpPr>
        <p:grpSpPr>
          <a:xfrm>
            <a:off x="1805399" y="2095961"/>
            <a:ext cx="8176801" cy="3259653"/>
            <a:chOff x="1789489" y="1677949"/>
            <a:chExt cx="8176801" cy="3259653"/>
          </a:xfrm>
        </p:grpSpPr>
        <p:sp>
          <p:nvSpPr>
            <p:cNvPr id="3" name="右矢印 2"/>
            <p:cNvSpPr/>
            <p:nvPr/>
          </p:nvSpPr>
          <p:spPr>
            <a:xfrm>
              <a:off x="2876132" y="4216736"/>
              <a:ext cx="6017370" cy="20900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6" name="乗算 15"/>
            <p:cNvSpPr/>
            <p:nvPr/>
          </p:nvSpPr>
          <p:spPr>
            <a:xfrm>
              <a:off x="5445097" y="3948947"/>
              <a:ext cx="770709" cy="744583"/>
            </a:xfrm>
            <a:prstGeom prst="mathMultiply">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rgbClr val="FF0000"/>
                </a:solidFill>
              </a:endParaRPr>
            </a:p>
          </p:txBody>
        </p:sp>
        <p:sp>
          <p:nvSpPr>
            <p:cNvPr id="19" name="正方形/長方形 18"/>
            <p:cNvSpPr/>
            <p:nvPr/>
          </p:nvSpPr>
          <p:spPr>
            <a:xfrm>
              <a:off x="3409406" y="1698047"/>
              <a:ext cx="4950823" cy="2250899"/>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卸売市場</a:t>
              </a:r>
              <a:endParaRPr kumimoji="1" lang="ja-JP" altLang="en-US" dirty="0"/>
            </a:p>
          </p:txBody>
        </p:sp>
        <p:sp>
          <p:nvSpPr>
            <p:cNvPr id="20" name="正方形/長方形 19"/>
            <p:cNvSpPr/>
            <p:nvPr/>
          </p:nvSpPr>
          <p:spPr>
            <a:xfrm>
              <a:off x="1789489" y="1677949"/>
              <a:ext cx="849086" cy="2932642"/>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産地</a:t>
              </a:r>
              <a:endParaRPr kumimoji="1" lang="ja-JP" altLang="en-US" dirty="0"/>
            </a:p>
          </p:txBody>
        </p:sp>
        <p:sp>
          <p:nvSpPr>
            <p:cNvPr id="21" name="右矢印 20"/>
            <p:cNvSpPr/>
            <p:nvPr/>
          </p:nvSpPr>
          <p:spPr>
            <a:xfrm>
              <a:off x="2856790" y="2426549"/>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22" name="正方形/長方形 21"/>
            <p:cNvSpPr/>
            <p:nvPr/>
          </p:nvSpPr>
          <p:spPr>
            <a:xfrm>
              <a:off x="9022329" y="1698048"/>
              <a:ext cx="943961" cy="2932642"/>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実需</a:t>
              </a:r>
              <a:endParaRPr kumimoji="1" lang="ja-JP" altLang="en-US" dirty="0"/>
            </a:p>
          </p:txBody>
        </p:sp>
        <p:sp>
          <p:nvSpPr>
            <p:cNvPr id="23" name="正方形/長方形 22"/>
            <p:cNvSpPr/>
            <p:nvPr/>
          </p:nvSpPr>
          <p:spPr>
            <a:xfrm>
              <a:off x="3694612" y="2194434"/>
              <a:ext cx="1589649" cy="956603"/>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卸売業者</a:t>
              </a:r>
              <a:endParaRPr kumimoji="1" lang="ja-JP" altLang="en-US" dirty="0"/>
            </a:p>
          </p:txBody>
        </p:sp>
        <p:sp>
          <p:nvSpPr>
            <p:cNvPr id="24" name="正方形/長方形 23"/>
            <p:cNvSpPr/>
            <p:nvPr/>
          </p:nvSpPr>
          <p:spPr>
            <a:xfrm>
              <a:off x="6351856" y="2194433"/>
              <a:ext cx="1589649" cy="956603"/>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買受人</a:t>
              </a:r>
              <a:endParaRPr kumimoji="1" lang="ja-JP" altLang="en-US" dirty="0"/>
            </a:p>
          </p:txBody>
        </p:sp>
        <p:sp>
          <p:nvSpPr>
            <p:cNvPr id="25" name="右矢印 24"/>
            <p:cNvSpPr/>
            <p:nvPr/>
          </p:nvSpPr>
          <p:spPr>
            <a:xfrm>
              <a:off x="5624233" y="2428468"/>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30" name="角丸四角形 29"/>
            <p:cNvSpPr/>
            <p:nvPr/>
          </p:nvSpPr>
          <p:spPr>
            <a:xfrm>
              <a:off x="4220475" y="3306640"/>
              <a:ext cx="643763" cy="468746"/>
            </a:xfrm>
            <a:prstGeom prst="round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400" dirty="0" smtClean="0">
                  <a:solidFill>
                    <a:srgbClr val="FF0000"/>
                  </a:solidFill>
                </a:rPr>
                <a:t>商品</a:t>
              </a:r>
              <a:endParaRPr kumimoji="1" lang="ja-JP" altLang="en-US" sz="1400" dirty="0">
                <a:solidFill>
                  <a:srgbClr val="FF0000"/>
                </a:solidFill>
              </a:endParaRPr>
            </a:p>
          </p:txBody>
        </p:sp>
        <p:sp>
          <p:nvSpPr>
            <p:cNvPr id="31" name="角丸四角形 30"/>
            <p:cNvSpPr/>
            <p:nvPr/>
          </p:nvSpPr>
          <p:spPr>
            <a:xfrm>
              <a:off x="4801334" y="4468856"/>
              <a:ext cx="643763" cy="468746"/>
            </a:xfrm>
            <a:prstGeom prst="round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400" dirty="0" smtClean="0">
                  <a:solidFill>
                    <a:srgbClr val="FF0000"/>
                  </a:solidFill>
                </a:rPr>
                <a:t>商品</a:t>
              </a:r>
              <a:endParaRPr kumimoji="1" lang="ja-JP" altLang="en-US" sz="1400" dirty="0">
                <a:solidFill>
                  <a:srgbClr val="FF0000"/>
                </a:solidFill>
              </a:endParaRPr>
            </a:p>
          </p:txBody>
        </p:sp>
        <p:sp>
          <p:nvSpPr>
            <p:cNvPr id="32" name="右矢印 31"/>
            <p:cNvSpPr/>
            <p:nvPr/>
          </p:nvSpPr>
          <p:spPr>
            <a:xfrm>
              <a:off x="8478635" y="2426549"/>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33" name="角丸四角形 32"/>
            <p:cNvSpPr/>
            <p:nvPr/>
          </p:nvSpPr>
          <p:spPr>
            <a:xfrm>
              <a:off x="6824798" y="3306640"/>
              <a:ext cx="643763" cy="468746"/>
            </a:xfrm>
            <a:prstGeom prst="round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400" dirty="0" smtClean="0">
                  <a:solidFill>
                    <a:srgbClr val="FF0000"/>
                  </a:solidFill>
                </a:rPr>
                <a:t>商品</a:t>
              </a:r>
              <a:endParaRPr kumimoji="1" lang="ja-JP" altLang="en-US" sz="1400" dirty="0">
                <a:solidFill>
                  <a:srgbClr val="FF0000"/>
                </a:solidFill>
              </a:endParaRPr>
            </a:p>
          </p:txBody>
        </p:sp>
        <p:sp>
          <p:nvSpPr>
            <p:cNvPr id="2" name="テキスト ボックス 1"/>
            <p:cNvSpPr txBox="1"/>
            <p:nvPr/>
          </p:nvSpPr>
          <p:spPr>
            <a:xfrm>
              <a:off x="2745589" y="1961105"/>
              <a:ext cx="743579" cy="369332"/>
            </a:xfrm>
            <a:prstGeom prst="rect">
              <a:avLst/>
            </a:prstGeom>
            <a:noFill/>
          </p:spPr>
          <p:txBody>
            <a:bodyPr wrap="square" rtlCol="0">
              <a:spAutoFit/>
            </a:bodyPr>
            <a:lstStyle/>
            <a:p>
              <a:r>
                <a:rPr kumimoji="1" lang="ja-JP" altLang="en-US" b="1" dirty="0" smtClean="0">
                  <a:solidFill>
                    <a:srgbClr val="FF0000"/>
                  </a:solidFill>
                  <a:effectLst>
                    <a:outerShdw blurRad="38100" dist="38100" dir="2700000" algn="tl">
                      <a:srgbClr val="000000">
                        <a:alpha val="43137"/>
                      </a:srgbClr>
                    </a:outerShdw>
                  </a:effectLst>
                </a:rPr>
                <a:t>入口</a:t>
              </a:r>
              <a:endParaRPr kumimoji="1" lang="ja-JP" altLang="en-US" b="1" dirty="0">
                <a:solidFill>
                  <a:srgbClr val="FF0000"/>
                </a:solidFill>
                <a:effectLst>
                  <a:outerShdw blurRad="38100" dist="38100" dir="2700000" algn="tl">
                    <a:srgbClr val="000000">
                      <a:alpha val="43137"/>
                    </a:srgbClr>
                  </a:outerShdw>
                </a:effectLst>
              </a:endParaRPr>
            </a:p>
          </p:txBody>
        </p:sp>
        <p:sp>
          <p:nvSpPr>
            <p:cNvPr id="18" name="テキスト ボックス 17"/>
            <p:cNvSpPr txBox="1"/>
            <p:nvPr/>
          </p:nvSpPr>
          <p:spPr>
            <a:xfrm>
              <a:off x="8361507" y="2009767"/>
              <a:ext cx="743579" cy="369332"/>
            </a:xfrm>
            <a:prstGeom prst="rect">
              <a:avLst/>
            </a:prstGeom>
            <a:noFill/>
          </p:spPr>
          <p:txBody>
            <a:bodyPr wrap="square" rtlCol="0">
              <a:spAutoFit/>
            </a:bodyPr>
            <a:lstStyle/>
            <a:p>
              <a:r>
                <a:rPr lang="ja-JP" altLang="en-US" b="1" dirty="0">
                  <a:solidFill>
                    <a:srgbClr val="FF0000"/>
                  </a:solidFill>
                  <a:effectLst>
                    <a:outerShdw blurRad="38100" dist="38100" dir="2700000" algn="tl">
                      <a:srgbClr val="000000">
                        <a:alpha val="43137"/>
                      </a:srgbClr>
                    </a:outerShdw>
                  </a:effectLst>
                </a:rPr>
                <a:t>出</a:t>
              </a:r>
              <a:r>
                <a:rPr kumimoji="1" lang="ja-JP" altLang="en-US" b="1" dirty="0" smtClean="0">
                  <a:solidFill>
                    <a:srgbClr val="FF0000"/>
                  </a:solidFill>
                  <a:effectLst>
                    <a:outerShdw blurRad="38100" dist="38100" dir="2700000" algn="tl">
                      <a:srgbClr val="000000">
                        <a:alpha val="43137"/>
                      </a:srgbClr>
                    </a:outerShdw>
                  </a:effectLst>
                </a:rPr>
                <a:t>口</a:t>
              </a:r>
              <a:endParaRPr kumimoji="1" lang="ja-JP" altLang="en-US" b="1" dirty="0">
                <a:solidFill>
                  <a:srgbClr val="FF0000"/>
                </a:solidFill>
                <a:effectLst>
                  <a:outerShdw blurRad="38100" dist="38100" dir="2700000" algn="tl">
                    <a:srgbClr val="000000">
                      <a:alpha val="43137"/>
                    </a:srgbClr>
                  </a:outerShdw>
                </a:effectLst>
              </a:endParaRPr>
            </a:p>
          </p:txBody>
        </p:sp>
      </p:grpSp>
      <p:sp>
        <p:nvSpPr>
          <p:cNvPr id="26" name="テキスト ボックス 25"/>
          <p:cNvSpPr txBox="1"/>
          <p:nvPr/>
        </p:nvSpPr>
        <p:spPr>
          <a:xfrm>
            <a:off x="6167793" y="5030952"/>
            <a:ext cx="4653504" cy="923330"/>
          </a:xfrm>
          <a:prstGeom prst="rect">
            <a:avLst/>
          </a:prstGeom>
          <a:noFill/>
        </p:spPr>
        <p:txBody>
          <a:bodyPr wrap="square" rtlCol="0">
            <a:spAutoFit/>
          </a:bodyPr>
          <a:lstStyle/>
          <a:p>
            <a:r>
              <a:rPr kumimoji="1" lang="en-US" altLang="ja-JP" b="1" dirty="0" smtClean="0">
                <a:solidFill>
                  <a:srgbClr val="FF0000"/>
                </a:solidFill>
              </a:rPr>
              <a:t>※</a:t>
            </a:r>
            <a:r>
              <a:rPr kumimoji="1" lang="ja-JP" altLang="en-US" b="1" dirty="0" smtClean="0">
                <a:solidFill>
                  <a:srgbClr val="FF0000"/>
                </a:solidFill>
              </a:rPr>
              <a:t>商物一致により流通コスト増</a:t>
            </a:r>
            <a:endParaRPr kumimoji="1" lang="en-US" altLang="ja-JP" b="1" dirty="0" smtClean="0">
              <a:solidFill>
                <a:srgbClr val="FF0000"/>
              </a:solidFill>
            </a:endParaRPr>
          </a:p>
          <a:p>
            <a:r>
              <a:rPr lang="en-US" altLang="ja-JP" b="1" dirty="0" smtClean="0">
                <a:solidFill>
                  <a:srgbClr val="FF0000"/>
                </a:solidFill>
              </a:rPr>
              <a:t>※</a:t>
            </a:r>
            <a:r>
              <a:rPr lang="ja-JP" altLang="en-US" b="1" dirty="0" smtClean="0">
                <a:solidFill>
                  <a:srgbClr val="FF0000"/>
                </a:solidFill>
              </a:rPr>
              <a:t>全国的に市場外流通は約４割</a:t>
            </a:r>
            <a:endParaRPr lang="en-US" altLang="ja-JP" b="1" dirty="0" smtClean="0">
              <a:solidFill>
                <a:srgbClr val="FF0000"/>
              </a:solidFill>
            </a:endParaRPr>
          </a:p>
          <a:p>
            <a:r>
              <a:rPr kumimoji="1" lang="en-US" altLang="ja-JP" b="1" dirty="0" smtClean="0">
                <a:solidFill>
                  <a:srgbClr val="FF0000"/>
                </a:solidFill>
              </a:rPr>
              <a:t>※</a:t>
            </a:r>
            <a:r>
              <a:rPr kumimoji="1" lang="ja-JP" altLang="en-US" b="1" dirty="0" smtClean="0">
                <a:solidFill>
                  <a:srgbClr val="FF0000"/>
                </a:solidFill>
              </a:rPr>
              <a:t>卸売業者の販路・利益拡大の妨げ</a:t>
            </a:r>
            <a:endParaRPr kumimoji="1" lang="ja-JP" altLang="en-US" b="1" dirty="0">
              <a:solidFill>
                <a:srgbClr val="FF0000"/>
              </a:solidFill>
            </a:endParaRPr>
          </a:p>
        </p:txBody>
      </p:sp>
    </p:spTree>
    <p:extLst>
      <p:ext uri="{BB962C8B-B14F-4D97-AF65-F5344CB8AC3E}">
        <p14:creationId xmlns:p14="http://schemas.microsoft.com/office/powerpoint/2010/main" val="33357086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AA14F7E8-97EC-40D6-B292-68320F1AB5B8}" type="slidenum">
              <a:rPr kumimoji="1" lang="ja-JP" altLang="en-US" smtClean="0"/>
              <a:t>9</a:t>
            </a:fld>
            <a:endParaRPr kumimoji="1" lang="ja-JP" altLang="en-US" dirty="0"/>
          </a:p>
        </p:txBody>
      </p:sp>
      <p:sp>
        <p:nvSpPr>
          <p:cNvPr id="9" name="コンテンツ プレースホルダー 2"/>
          <p:cNvSpPr txBox="1">
            <a:spLocks/>
          </p:cNvSpPr>
          <p:nvPr/>
        </p:nvSpPr>
        <p:spPr>
          <a:xfrm>
            <a:off x="838200" y="444137"/>
            <a:ext cx="10515600" cy="60219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smtClean="0"/>
              <a:t>　</a:t>
            </a:r>
            <a:r>
              <a:rPr lang="ja-JP" altLang="en-US" sz="2400" b="1" dirty="0" smtClean="0"/>
              <a:t>・</a:t>
            </a:r>
            <a:r>
              <a:rPr lang="ja-JP" altLang="en-US" sz="2400" b="1" dirty="0"/>
              <a:t>自己買受の禁止</a:t>
            </a:r>
            <a:endParaRPr lang="en-US" altLang="ja-JP" sz="2400" b="1" dirty="0"/>
          </a:p>
          <a:p>
            <a:pPr marL="0" indent="0">
              <a:buNone/>
            </a:pPr>
            <a:r>
              <a:rPr lang="ja-JP" altLang="en-US" sz="2000" dirty="0"/>
              <a:t>　　卸売業者による卸売の相手方としての買受け（現行：市条例第</a:t>
            </a:r>
            <a:r>
              <a:rPr lang="en-US" altLang="ja-JP" sz="2000" dirty="0"/>
              <a:t>26</a:t>
            </a:r>
            <a:r>
              <a:rPr lang="ja-JP" altLang="en-US" sz="2000" dirty="0"/>
              <a:t>条により原則禁止）</a:t>
            </a:r>
            <a:endParaRPr lang="en-US" altLang="ja-JP" sz="2000" dirty="0"/>
          </a:p>
          <a:p>
            <a:pPr marL="0" indent="0">
              <a:buNone/>
            </a:pPr>
            <a:endParaRPr lang="en-US" altLang="ja-JP" sz="2000" dirty="0" smtClean="0"/>
          </a:p>
          <a:p>
            <a:pPr marL="0" indent="0">
              <a:buNone/>
            </a:pPr>
            <a:endParaRPr lang="en-US" altLang="ja-JP" sz="2000" dirty="0"/>
          </a:p>
          <a:p>
            <a:pPr marL="0" indent="0">
              <a:buNone/>
            </a:pPr>
            <a:endParaRPr lang="en-US" altLang="ja-JP" sz="2000" dirty="0" smtClean="0"/>
          </a:p>
          <a:p>
            <a:pPr marL="0" indent="0">
              <a:buNone/>
            </a:pPr>
            <a:endParaRPr lang="en-US" altLang="ja-JP" sz="2000" dirty="0"/>
          </a:p>
          <a:p>
            <a:pPr marL="0" indent="0">
              <a:buNone/>
            </a:pPr>
            <a:endParaRPr lang="en-US" altLang="ja-JP" sz="2000" dirty="0" smtClean="0"/>
          </a:p>
          <a:p>
            <a:pPr marL="0" indent="0">
              <a:buNone/>
            </a:pPr>
            <a:r>
              <a:rPr lang="ja-JP" altLang="en-US" sz="2000" dirty="0"/>
              <a:t>　</a:t>
            </a:r>
            <a:endParaRPr lang="en-US" altLang="ja-JP" sz="2000" dirty="0" smtClean="0"/>
          </a:p>
          <a:p>
            <a:pPr marL="0" indent="0">
              <a:buNone/>
            </a:pPr>
            <a:r>
              <a:rPr lang="ja-JP" altLang="en-US" sz="2000" b="1" dirty="0" smtClean="0"/>
              <a:t>　　　　　　　　</a:t>
            </a:r>
            <a:r>
              <a:rPr lang="en-US" altLang="ja-JP" sz="2000" b="1" dirty="0" smtClean="0">
                <a:solidFill>
                  <a:srgbClr val="FF0000"/>
                </a:solidFill>
              </a:rPr>
              <a:t>※</a:t>
            </a:r>
            <a:r>
              <a:rPr lang="ja-JP" altLang="en-US" sz="2000" b="1" dirty="0" smtClean="0">
                <a:solidFill>
                  <a:srgbClr val="FF0000"/>
                </a:solidFill>
              </a:rPr>
              <a:t>生鮮食品の調整選別（カット野菜等）による販路拡大の制限</a:t>
            </a:r>
            <a:r>
              <a:rPr lang="ja-JP" altLang="en-US" sz="2000" b="1" dirty="0"/>
              <a:t>　</a:t>
            </a:r>
            <a:endParaRPr lang="en-US" altLang="ja-JP" sz="2000" b="1" dirty="0" smtClean="0"/>
          </a:p>
          <a:p>
            <a:pPr marL="0" indent="0">
              <a:buNone/>
            </a:pPr>
            <a:endParaRPr lang="en-US" altLang="ja-JP" sz="2000" b="1" dirty="0" smtClean="0"/>
          </a:p>
          <a:p>
            <a:pPr marL="0" indent="0">
              <a:buNone/>
            </a:pPr>
            <a:r>
              <a:rPr lang="ja-JP" altLang="en-US" sz="2000" dirty="0"/>
              <a:t>　</a:t>
            </a:r>
            <a:r>
              <a:rPr lang="ja-JP" altLang="en-US" sz="2400" dirty="0" smtClean="0"/>
              <a:t>・</a:t>
            </a:r>
            <a:r>
              <a:rPr lang="ja-JP" altLang="en-US" sz="2400" b="1" dirty="0" smtClean="0"/>
              <a:t>受託拒否の禁止</a:t>
            </a:r>
            <a:endParaRPr lang="en-US" altLang="ja-JP" sz="2400" b="1" dirty="0" smtClean="0"/>
          </a:p>
          <a:p>
            <a:pPr marL="0" indent="0">
              <a:buNone/>
            </a:pPr>
            <a:r>
              <a:rPr lang="ja-JP" altLang="en-US" sz="2000" dirty="0"/>
              <a:t>　</a:t>
            </a:r>
            <a:r>
              <a:rPr lang="ja-JP" altLang="en-US" sz="2000" dirty="0" smtClean="0"/>
              <a:t>　出荷者から販売の委託があった場合の卸売業者による受託拒否の禁止</a:t>
            </a:r>
            <a:r>
              <a:rPr lang="ja-JP" altLang="en-US" sz="2000" dirty="0"/>
              <a:t>（現行</a:t>
            </a:r>
            <a:r>
              <a:rPr lang="ja-JP" altLang="en-US" sz="2000" dirty="0" smtClean="0"/>
              <a:t>：市条例</a:t>
            </a:r>
            <a:r>
              <a:rPr lang="ja-JP" altLang="en-US" sz="2000" dirty="0"/>
              <a:t>　</a:t>
            </a:r>
            <a:r>
              <a:rPr lang="ja-JP" altLang="en-US" sz="2000" dirty="0" smtClean="0"/>
              <a:t>　</a:t>
            </a:r>
            <a:endParaRPr lang="en-US" altLang="ja-JP" sz="2000" dirty="0" smtClean="0"/>
          </a:p>
          <a:p>
            <a:pPr marL="0" indent="0">
              <a:buNone/>
            </a:pPr>
            <a:r>
              <a:rPr lang="ja-JP" altLang="en-US" sz="2000" dirty="0"/>
              <a:t>　</a:t>
            </a:r>
            <a:r>
              <a:rPr lang="ja-JP" altLang="en-US" sz="2000" dirty="0" smtClean="0"/>
              <a:t>　第</a:t>
            </a:r>
            <a:r>
              <a:rPr lang="en-US" altLang="ja-JP" sz="2000" dirty="0" smtClean="0"/>
              <a:t>22</a:t>
            </a:r>
            <a:r>
              <a:rPr lang="ja-JP" altLang="en-US" sz="2000" dirty="0" smtClean="0"/>
              <a:t>条第２項に</a:t>
            </a:r>
            <a:r>
              <a:rPr lang="ja-JP" altLang="en-US" sz="2000" dirty="0"/>
              <a:t>規定</a:t>
            </a:r>
            <a:r>
              <a:rPr lang="ja-JP" altLang="en-US" sz="2000" dirty="0" smtClean="0"/>
              <a:t>）</a:t>
            </a:r>
            <a:endParaRPr lang="en-US" altLang="ja-JP" sz="2000" dirty="0" smtClean="0"/>
          </a:p>
          <a:p>
            <a:pPr marL="0" indent="0">
              <a:buNone/>
            </a:pPr>
            <a:endParaRPr lang="ja-JP" altLang="en-US" sz="2000" dirty="0" smtClean="0"/>
          </a:p>
        </p:txBody>
      </p:sp>
      <p:grpSp>
        <p:nvGrpSpPr>
          <p:cNvPr id="2" name="グループ化 1"/>
          <p:cNvGrpSpPr/>
          <p:nvPr/>
        </p:nvGrpSpPr>
        <p:grpSpPr>
          <a:xfrm>
            <a:off x="2208293" y="1328038"/>
            <a:ext cx="8019924" cy="2237486"/>
            <a:chOff x="2391173" y="1589295"/>
            <a:chExt cx="8019924" cy="2237486"/>
          </a:xfrm>
        </p:grpSpPr>
        <p:sp>
          <p:nvSpPr>
            <p:cNvPr id="5" name="正方形/長方形 4"/>
            <p:cNvSpPr/>
            <p:nvPr/>
          </p:nvSpPr>
          <p:spPr>
            <a:xfrm>
              <a:off x="3854213" y="1589296"/>
              <a:ext cx="4950823" cy="2237485"/>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卸売市場</a:t>
              </a:r>
              <a:endParaRPr kumimoji="1" lang="ja-JP" altLang="en-US" dirty="0"/>
            </a:p>
          </p:txBody>
        </p:sp>
        <p:sp>
          <p:nvSpPr>
            <p:cNvPr id="7" name="正方形/長方形 6"/>
            <p:cNvSpPr/>
            <p:nvPr/>
          </p:nvSpPr>
          <p:spPr>
            <a:xfrm>
              <a:off x="2391173" y="1589295"/>
              <a:ext cx="849086" cy="2237485"/>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産地</a:t>
              </a:r>
              <a:endParaRPr kumimoji="1" lang="ja-JP" altLang="en-US" dirty="0"/>
            </a:p>
          </p:txBody>
        </p:sp>
        <p:sp>
          <p:nvSpPr>
            <p:cNvPr id="8" name="右矢印 7"/>
            <p:cNvSpPr/>
            <p:nvPr/>
          </p:nvSpPr>
          <p:spPr>
            <a:xfrm>
              <a:off x="3340282" y="1961084"/>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0" name="正方形/長方形 9"/>
            <p:cNvSpPr/>
            <p:nvPr/>
          </p:nvSpPr>
          <p:spPr>
            <a:xfrm>
              <a:off x="9467136" y="1589296"/>
              <a:ext cx="943961" cy="2237484"/>
            </a:xfrm>
            <a:prstGeom prst="rect">
              <a:avLst/>
            </a:prstGeom>
            <a:solidFill>
              <a:schemeClr val="lt1">
                <a:alpha val="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消費者</a:t>
              </a:r>
              <a:endParaRPr kumimoji="1" lang="ja-JP" altLang="en-US" dirty="0"/>
            </a:p>
          </p:txBody>
        </p:sp>
        <p:sp>
          <p:nvSpPr>
            <p:cNvPr id="11" name="正方形/長方形 10"/>
            <p:cNvSpPr/>
            <p:nvPr/>
          </p:nvSpPr>
          <p:spPr>
            <a:xfrm>
              <a:off x="4186311" y="1871654"/>
              <a:ext cx="1589649" cy="671232"/>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卸売業者</a:t>
              </a:r>
              <a:endParaRPr kumimoji="1" lang="ja-JP" altLang="en-US" dirty="0"/>
            </a:p>
          </p:txBody>
        </p:sp>
        <p:sp>
          <p:nvSpPr>
            <p:cNvPr id="12" name="正方形/長方形 11"/>
            <p:cNvSpPr/>
            <p:nvPr/>
          </p:nvSpPr>
          <p:spPr>
            <a:xfrm>
              <a:off x="6803822" y="1871653"/>
              <a:ext cx="1589649" cy="671233"/>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買受人</a:t>
              </a:r>
              <a:endParaRPr kumimoji="1" lang="ja-JP" altLang="en-US" dirty="0"/>
            </a:p>
          </p:txBody>
        </p:sp>
        <p:sp>
          <p:nvSpPr>
            <p:cNvPr id="13" name="右矢印 12"/>
            <p:cNvSpPr/>
            <p:nvPr/>
          </p:nvSpPr>
          <p:spPr>
            <a:xfrm>
              <a:off x="6068325" y="1961084"/>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7" name="右矢印 16"/>
            <p:cNvSpPr/>
            <p:nvPr/>
          </p:nvSpPr>
          <p:spPr>
            <a:xfrm>
              <a:off x="8914520" y="1947695"/>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4" name="右矢印 13"/>
            <p:cNvSpPr/>
            <p:nvPr/>
          </p:nvSpPr>
          <p:spPr>
            <a:xfrm>
              <a:off x="3349743" y="3037045"/>
              <a:ext cx="443132" cy="492369"/>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5" name="正方形/長方形 14"/>
            <p:cNvSpPr/>
            <p:nvPr/>
          </p:nvSpPr>
          <p:spPr>
            <a:xfrm>
              <a:off x="4186311" y="2947614"/>
              <a:ext cx="1589649" cy="671232"/>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卸売業者</a:t>
              </a:r>
              <a:endParaRPr kumimoji="1" lang="ja-JP" altLang="en-US" dirty="0"/>
            </a:p>
          </p:txBody>
        </p:sp>
        <p:sp>
          <p:nvSpPr>
            <p:cNvPr id="18" name="正方形/長方形 17"/>
            <p:cNvSpPr/>
            <p:nvPr/>
          </p:nvSpPr>
          <p:spPr>
            <a:xfrm>
              <a:off x="6818935" y="2947614"/>
              <a:ext cx="1589649" cy="671233"/>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卸売業者</a:t>
              </a:r>
              <a:endParaRPr kumimoji="1" lang="ja-JP" altLang="en-US" dirty="0"/>
            </a:p>
          </p:txBody>
        </p:sp>
        <p:sp>
          <p:nvSpPr>
            <p:cNvPr id="19" name="右矢印 18"/>
            <p:cNvSpPr/>
            <p:nvPr/>
          </p:nvSpPr>
          <p:spPr>
            <a:xfrm>
              <a:off x="6068324" y="2992863"/>
              <a:ext cx="443132" cy="459898"/>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6" name="乗算 15"/>
            <p:cNvSpPr/>
            <p:nvPr/>
          </p:nvSpPr>
          <p:spPr>
            <a:xfrm>
              <a:off x="5904535" y="2814658"/>
              <a:ext cx="770709" cy="744583"/>
            </a:xfrm>
            <a:prstGeom prst="mathMultiply">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rgbClr val="FF0000"/>
                </a:solidFill>
              </a:endParaRPr>
            </a:p>
          </p:txBody>
        </p:sp>
      </p:grpSp>
    </p:spTree>
    <p:extLst>
      <p:ext uri="{BB962C8B-B14F-4D97-AF65-F5344CB8AC3E}">
        <p14:creationId xmlns:p14="http://schemas.microsoft.com/office/powerpoint/2010/main" val="3372133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2436</TotalTime>
  <Words>2686</Words>
  <Application>Microsoft Office PowerPoint</Application>
  <PresentationFormat>ワイド画面</PresentationFormat>
  <Paragraphs>248</Paragraphs>
  <Slides>14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游ゴシック</vt:lpstr>
      <vt:lpstr>游ゴシック Light</vt:lpstr>
      <vt:lpstr>Arial</vt:lpstr>
      <vt:lpstr>Office テーマ</vt:lpstr>
      <vt:lpstr>花巻市公設地方卸売市場条例改正 </vt:lpstr>
      <vt:lpstr>１　卸売市場法改正の背景</vt:lpstr>
      <vt:lpstr>２　改正卸売市場法及び花巻市公設地方卸売市場条例改正案の概要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花巻市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卸売市場法改正に伴う 卸売市場条例等の改正案について</dc:title>
  <dc:creator>花巻市</dc:creator>
  <cp:lastModifiedBy>花巻市</cp:lastModifiedBy>
  <cp:revision>153</cp:revision>
  <cp:lastPrinted>2020-01-10T06:12:41Z</cp:lastPrinted>
  <dcterms:created xsi:type="dcterms:W3CDTF">2019-10-08T05:52:14Z</dcterms:created>
  <dcterms:modified xsi:type="dcterms:W3CDTF">2020-06-05T02:40:03Z</dcterms:modified>
</cp:coreProperties>
</file>