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charts/chart4.xml" ContentType="application/vnd.openxmlformats-officedocument.drawingml.chart+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3"/>
  </p:notesMasterIdLst>
  <p:handoutMasterIdLst>
    <p:handoutMasterId r:id="rId44"/>
  </p:handoutMasterIdLst>
  <p:sldIdLst>
    <p:sldId id="294" r:id="rId3"/>
    <p:sldId id="295" r:id="rId4"/>
    <p:sldId id="478" r:id="rId5"/>
    <p:sldId id="296" r:id="rId6"/>
    <p:sldId id="298" r:id="rId7"/>
    <p:sldId id="299" r:id="rId8"/>
    <p:sldId id="300" r:id="rId9"/>
    <p:sldId id="256" r:id="rId10"/>
    <p:sldId id="306" r:id="rId11"/>
    <p:sldId id="379" r:id="rId12"/>
    <p:sldId id="382" r:id="rId13"/>
    <p:sldId id="383" r:id="rId14"/>
    <p:sldId id="479" r:id="rId15"/>
    <p:sldId id="385" r:id="rId16"/>
    <p:sldId id="386" r:id="rId17"/>
    <p:sldId id="496" r:id="rId18"/>
    <p:sldId id="339" r:id="rId19"/>
    <p:sldId id="340" r:id="rId20"/>
    <p:sldId id="341" r:id="rId21"/>
    <p:sldId id="353" r:id="rId22"/>
    <p:sldId id="342" r:id="rId23"/>
    <p:sldId id="343" r:id="rId24"/>
    <p:sldId id="344" r:id="rId25"/>
    <p:sldId id="345" r:id="rId26"/>
    <p:sldId id="346" r:id="rId27"/>
    <p:sldId id="448" r:id="rId28"/>
    <p:sldId id="348" r:id="rId29"/>
    <p:sldId id="349" r:id="rId30"/>
    <p:sldId id="467" r:id="rId31"/>
    <p:sldId id="391" r:id="rId32"/>
    <p:sldId id="466" r:id="rId33"/>
    <p:sldId id="404" r:id="rId34"/>
    <p:sldId id="450" r:id="rId35"/>
    <p:sldId id="452" r:id="rId36"/>
    <p:sldId id="453" r:id="rId37"/>
    <p:sldId id="454" r:id="rId38"/>
    <p:sldId id="456" r:id="rId39"/>
    <p:sldId id="457" r:id="rId40"/>
    <p:sldId id="458" r:id="rId41"/>
    <p:sldId id="502" r:id="rId42"/>
  </p:sldIdLst>
  <p:sldSz cx="10331450" cy="7199313"/>
  <p:notesSz cx="7034213" cy="101647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FDD1A4"/>
    <a:srgbClr val="0000CC"/>
    <a:srgbClr val="FF6600"/>
    <a:srgbClr val="FCBF03"/>
    <a:srgbClr val="FE03F7"/>
    <a:srgbClr val="01AFF2"/>
    <a:srgbClr val="5C8B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81" autoAdjust="0"/>
    <p:restoredTop sz="93784" autoAdjust="0"/>
  </p:normalViewPr>
  <p:slideViewPr>
    <p:cSldViewPr snapToGrid="0">
      <p:cViewPr varScale="1">
        <p:scale>
          <a:sx n="65" d="100"/>
          <a:sy n="65" d="100"/>
        </p:scale>
        <p:origin x="1212" y="78"/>
      </p:cViewPr>
      <p:guideLst/>
    </p:cSldViewPr>
  </p:slideViewPr>
  <p:notesTextViewPr>
    <p:cViewPr>
      <p:scale>
        <a:sx n="1" d="1"/>
        <a:sy n="1" d="1"/>
      </p:scale>
      <p:origin x="0" y="0"/>
    </p:cViewPr>
  </p:notesTextViewPr>
  <p:notesViewPr>
    <p:cSldViewPr snapToGrid="0">
      <p:cViewPr varScale="1">
        <p:scale>
          <a:sx n="50" d="100"/>
          <a:sy n="50" d="100"/>
        </p:scale>
        <p:origin x="2940"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2400" b="1">
                <a:latin typeface="メイリオ" panose="020B0604030504040204" pitchFamily="50" charset="-128"/>
                <a:ea typeface="メイリオ" panose="020B0604030504040204" pitchFamily="50" charset="-128"/>
              </a:rPr>
              <a:t>年齢別人数</a:t>
            </a:r>
          </a:p>
        </c:rich>
      </c:tx>
      <c:layout>
        <c:manualLayout>
          <c:xMode val="edge"/>
          <c:yMode val="edge"/>
          <c:x val="0.31902118467109725"/>
          <c:y val="1.626015999933423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manualLayout>
          <c:layoutTarget val="inner"/>
          <c:xMode val="edge"/>
          <c:yMode val="edge"/>
          <c:x val="0.10583333333333333"/>
          <c:y val="0.26126296296296297"/>
          <c:w val="0.78833333333333333"/>
          <c:h val="0.43796296296296294"/>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3BA-4A80-B016-FCE4BA15785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3BA-4A80-B016-FCE4BA15785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3BA-4A80-B016-FCE4BA15785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3BA-4A80-B016-FCE4BA15785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3BA-4A80-B016-FCE4BA15785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43BA-4A80-B016-FCE4BA15785B}"/>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43BA-4A80-B016-FCE4BA15785B}"/>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43BA-4A80-B016-FCE4BA15785B}"/>
              </c:ext>
            </c:extLst>
          </c:dPt>
          <c:dLbls>
            <c:dLbl>
              <c:idx val="0"/>
              <c:layout>
                <c:manualLayout>
                  <c:x val="7.4419096590981615E-2"/>
                  <c:y val="-7.4130360960324562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815032770622049"/>
                      <c:h val="6.0797233566414706E-2"/>
                    </c:manualLayout>
                  </c15:layout>
                </c:ext>
                <c:ext xmlns:c16="http://schemas.microsoft.com/office/drawing/2014/chart" uri="{C3380CC4-5D6E-409C-BE32-E72D297353CC}">
                  <c16:uniqueId val="{00000001-43BA-4A80-B016-FCE4BA15785B}"/>
                </c:ext>
              </c:extLst>
            </c:dLbl>
            <c:dLbl>
              <c:idx val="1"/>
              <c:layout>
                <c:manualLayout>
                  <c:x val="6.1608025555000404E-2"/>
                  <c:y val="-1.5633739055751789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5916668526412101"/>
                      <c:h val="9.3476774492633044E-2"/>
                    </c:manualLayout>
                  </c15:layout>
                </c:ext>
                <c:ext xmlns:c16="http://schemas.microsoft.com/office/drawing/2014/chart" uri="{C3380CC4-5D6E-409C-BE32-E72D297353CC}">
                  <c16:uniqueId val="{00000003-43BA-4A80-B016-FCE4BA15785B}"/>
                </c:ext>
              </c:extLst>
            </c:dLbl>
            <c:dLbl>
              <c:idx val="2"/>
              <c:layout>
                <c:manualLayout>
                  <c:x val="4.7882627364427895E-2"/>
                  <c:y val="-2.2480536005208867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7856945710501918"/>
                      <c:h val="6.8965922318924316E-2"/>
                    </c:manualLayout>
                  </c15:layout>
                </c:ext>
                <c:ext xmlns:c16="http://schemas.microsoft.com/office/drawing/2014/chart" uri="{C3380CC4-5D6E-409C-BE32-E72D297353CC}">
                  <c16:uniqueId val="{00000005-43BA-4A80-B016-FCE4BA15785B}"/>
                </c:ext>
              </c:extLst>
            </c:dLbl>
            <c:dLbl>
              <c:idx val="3"/>
              <c:layout>
                <c:manualLayout>
                  <c:x val="2.8709319499116103E-2"/>
                  <c:y val="-3.1093553566693206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3195145663846148"/>
                      <c:h val="9.0849959134802066E-2"/>
                    </c:manualLayout>
                  </c15:layout>
                </c:ext>
                <c:ext xmlns:c16="http://schemas.microsoft.com/office/drawing/2014/chart" uri="{C3380CC4-5D6E-409C-BE32-E72D297353CC}">
                  <c16:uniqueId val="{00000007-43BA-4A80-B016-FCE4BA15785B}"/>
                </c:ext>
              </c:extLst>
            </c:dLbl>
            <c:dLbl>
              <c:idx val="4"/>
              <c:layout>
                <c:manualLayout>
                  <c:x val="3.1445243467381874E-2"/>
                  <c:y val="-5.0564727232145869E-2"/>
                </c:manualLayout>
              </c:layout>
              <c:showLegendKey val="0"/>
              <c:showVal val="1"/>
              <c:showCatName val="1"/>
              <c:showSerName val="0"/>
              <c:showPercent val="1"/>
              <c:showBubbleSize val="0"/>
              <c:extLst>
                <c:ext xmlns:c15="http://schemas.microsoft.com/office/drawing/2012/chart" uri="{CE6537A1-D6FC-4f65-9D91-7224C49458BB}">
                  <c15:layout>
                    <c:manualLayout>
                      <c:w val="0.28930409851653349"/>
                      <c:h val="8.672449938772904E-2"/>
                    </c:manualLayout>
                  </c15:layout>
                </c:ext>
                <c:ext xmlns:c16="http://schemas.microsoft.com/office/drawing/2014/chart" uri="{C3380CC4-5D6E-409C-BE32-E72D297353CC}">
                  <c16:uniqueId val="{00000009-43BA-4A80-B016-FCE4BA15785B}"/>
                </c:ext>
              </c:extLst>
            </c:dLbl>
            <c:dLbl>
              <c:idx val="5"/>
              <c:layout>
                <c:manualLayout>
                  <c:x val="-3.8690525579320241E-2"/>
                  <c:y val="-2.9399448009831242E-2"/>
                </c:manualLayout>
              </c:layout>
              <c:showLegendKey val="0"/>
              <c:showVal val="1"/>
              <c:showCatName val="1"/>
              <c:showSerName val="0"/>
              <c:showPercent val="1"/>
              <c:showBubbleSize val="0"/>
              <c:extLst>
                <c:ext xmlns:c15="http://schemas.microsoft.com/office/drawing/2012/chart" uri="{CE6537A1-D6FC-4f65-9D91-7224C49458BB}">
                  <c15:layout>
                    <c:manualLayout>
                      <c:w val="0.28655987722246734"/>
                      <c:h val="8.672449938772904E-2"/>
                    </c:manualLayout>
                  </c15:layout>
                </c:ext>
                <c:ext xmlns:c16="http://schemas.microsoft.com/office/drawing/2014/chart" uri="{C3380CC4-5D6E-409C-BE32-E72D297353CC}">
                  <c16:uniqueId val="{0000000B-43BA-4A80-B016-FCE4BA15785B}"/>
                </c:ext>
              </c:extLst>
            </c:dLbl>
            <c:dLbl>
              <c:idx val="6"/>
              <c:layout>
                <c:manualLayout>
                  <c:x val="-5.6288867487510615E-2"/>
                  <c:y val="2.0128910827722026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9343864642576956"/>
                      <c:h val="7.1049318648692211E-2"/>
                    </c:manualLayout>
                  </c15:layout>
                </c:ext>
                <c:ext xmlns:c16="http://schemas.microsoft.com/office/drawing/2014/chart" uri="{C3380CC4-5D6E-409C-BE32-E72D297353CC}">
                  <c16:uniqueId val="{0000000D-43BA-4A80-B016-FCE4BA15785B}"/>
                </c:ext>
              </c:extLst>
            </c:dLbl>
            <c:dLbl>
              <c:idx val="7"/>
              <c:layout>
                <c:manualLayout>
                  <c:x val="-0.15052960781497463"/>
                  <c:y val="-1.9936168930658842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8392571470970895"/>
                      <c:h val="8.9313462499409912E-2"/>
                    </c:manualLayout>
                  </c15:layout>
                </c:ext>
                <c:ext xmlns:c16="http://schemas.microsoft.com/office/drawing/2014/chart" uri="{C3380CC4-5D6E-409C-BE32-E72D297353CC}">
                  <c16:uniqueId val="{0000000F-43BA-4A80-B016-FCE4BA15785B}"/>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Sheet1!$A$9:$A$16</c:f>
              <c:strCache>
                <c:ptCount val="8"/>
                <c:pt idx="0">
                  <c:v>10代</c:v>
                </c:pt>
                <c:pt idx="1">
                  <c:v>20代</c:v>
                </c:pt>
                <c:pt idx="2">
                  <c:v>30代</c:v>
                </c:pt>
                <c:pt idx="3">
                  <c:v>40代</c:v>
                </c:pt>
                <c:pt idx="4">
                  <c:v>50代</c:v>
                </c:pt>
                <c:pt idx="5">
                  <c:v>60代</c:v>
                </c:pt>
                <c:pt idx="6">
                  <c:v>70代以上</c:v>
                </c:pt>
                <c:pt idx="7">
                  <c:v>無回答</c:v>
                </c:pt>
              </c:strCache>
            </c:strRef>
          </c:cat>
          <c:val>
            <c:numRef>
              <c:f>Sheet1!$B$9:$B$16</c:f>
              <c:numCache>
                <c:formatCode>0_ </c:formatCode>
                <c:ptCount val="8"/>
                <c:pt idx="0">
                  <c:v>15</c:v>
                </c:pt>
                <c:pt idx="1">
                  <c:v>4</c:v>
                </c:pt>
                <c:pt idx="2">
                  <c:v>15</c:v>
                </c:pt>
                <c:pt idx="3">
                  <c:v>17</c:v>
                </c:pt>
                <c:pt idx="4">
                  <c:v>24</c:v>
                </c:pt>
                <c:pt idx="5">
                  <c:v>48</c:v>
                </c:pt>
                <c:pt idx="6">
                  <c:v>41</c:v>
                </c:pt>
                <c:pt idx="7">
                  <c:v>1</c:v>
                </c:pt>
              </c:numCache>
            </c:numRef>
          </c:val>
          <c:extLst>
            <c:ext xmlns:c16="http://schemas.microsoft.com/office/drawing/2014/chart" uri="{C3380CC4-5D6E-409C-BE32-E72D297353CC}">
              <c16:uniqueId val="{00000010-43BA-4A80-B016-FCE4BA15785B}"/>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0039033672455531"/>
          <c:y val="0.79970183445391463"/>
          <c:w val="0.68913944905375202"/>
          <c:h val="0.113289784854015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800" b="1" dirty="0" smtClean="0">
                <a:latin typeface="メイリオ" panose="020B0604030504040204" pitchFamily="50" charset="-128"/>
                <a:ea typeface="メイリオ" panose="020B0604030504040204" pitchFamily="50" charset="-128"/>
              </a:rPr>
              <a:t>複合図書館として場合必要な施設は</a:t>
            </a:r>
            <a:endParaRPr lang="en-US" altLang="ja-JP" sz="1800" b="1" dirty="0" smtClean="0">
              <a:latin typeface="メイリオ" panose="020B0604030504040204" pitchFamily="50" charset="-128"/>
              <a:ea typeface="メイリオ" panose="020B0604030504040204" pitchFamily="50" charset="-128"/>
            </a:endParaRPr>
          </a:p>
          <a:p>
            <a:pPr>
              <a:defRPr sz="1800" b="1">
                <a:latin typeface="メイリオ" panose="020B0604030504040204" pitchFamily="50" charset="-128"/>
                <a:ea typeface="メイリオ" panose="020B0604030504040204" pitchFamily="50" charset="-128"/>
              </a:defRPr>
            </a:pPr>
            <a:r>
              <a:rPr lang="ja-JP" altLang="en-US" sz="1800" b="1" dirty="0" smtClean="0">
                <a:latin typeface="メイリオ" panose="020B0604030504040204" pitchFamily="50" charset="-128"/>
                <a:ea typeface="メイリオ" panose="020B0604030504040204" pitchFamily="50" charset="-128"/>
              </a:rPr>
              <a:t>（複数回答可）</a:t>
            </a:r>
            <a:endParaRPr lang="ja-JP" altLang="en-US" sz="1800" b="1" dirty="0">
              <a:latin typeface="メイリオ" panose="020B0604030504040204" pitchFamily="50" charset="-128"/>
              <a:ea typeface="メイリオ" panose="020B0604030504040204" pitchFamily="50" charset="-128"/>
            </a:endParaRP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Sheet1!$A$50:$A$59</c:f>
              <c:strCache>
                <c:ptCount val="10"/>
                <c:pt idx="0">
                  <c:v>その他</c:v>
                </c:pt>
                <c:pt idx="1">
                  <c:v>ホテル</c:v>
                </c:pt>
                <c:pt idx="2">
                  <c:v>賃貸住宅</c:v>
                </c:pt>
                <c:pt idx="3">
                  <c:v>健康施設</c:v>
                </c:pt>
                <c:pt idx="4">
                  <c:v>ライブスタジオ・キッチン等</c:v>
                </c:pt>
                <c:pt idx="5">
                  <c:v>書店・文具店等</c:v>
                </c:pt>
                <c:pt idx="6">
                  <c:v>コンビニ</c:v>
                </c:pt>
                <c:pt idx="7">
                  <c:v>イベントホール</c:v>
                </c:pt>
                <c:pt idx="8">
                  <c:v>行政・文化施設等</c:v>
                </c:pt>
                <c:pt idx="9">
                  <c:v>カフェ</c:v>
                </c:pt>
              </c:strCache>
            </c:strRef>
          </c:cat>
          <c:val>
            <c:numRef>
              <c:f>Sheet1!$B$50:$B$59</c:f>
              <c:numCache>
                <c:formatCode>General</c:formatCode>
                <c:ptCount val="10"/>
                <c:pt idx="0">
                  <c:v>2</c:v>
                </c:pt>
                <c:pt idx="1">
                  <c:v>0</c:v>
                </c:pt>
                <c:pt idx="2">
                  <c:v>0</c:v>
                </c:pt>
                <c:pt idx="3">
                  <c:v>2</c:v>
                </c:pt>
                <c:pt idx="4">
                  <c:v>5</c:v>
                </c:pt>
                <c:pt idx="5">
                  <c:v>7</c:v>
                </c:pt>
                <c:pt idx="6">
                  <c:v>7</c:v>
                </c:pt>
                <c:pt idx="7">
                  <c:v>8</c:v>
                </c:pt>
                <c:pt idx="8">
                  <c:v>9</c:v>
                </c:pt>
                <c:pt idx="9">
                  <c:v>15</c:v>
                </c:pt>
              </c:numCache>
            </c:numRef>
          </c:val>
          <c:extLst>
            <c:ext xmlns:c16="http://schemas.microsoft.com/office/drawing/2014/chart" uri="{C3380CC4-5D6E-409C-BE32-E72D297353CC}">
              <c16:uniqueId val="{00000000-10DD-4B40-9163-B40086E3EFF5}"/>
            </c:ext>
          </c:extLst>
        </c:ser>
        <c:dLbls>
          <c:showLegendKey val="0"/>
          <c:showVal val="0"/>
          <c:showCatName val="0"/>
          <c:showSerName val="0"/>
          <c:showPercent val="0"/>
          <c:showBubbleSize val="0"/>
        </c:dLbls>
        <c:gapWidth val="182"/>
        <c:axId val="1104355247"/>
        <c:axId val="1104352335"/>
      </c:barChart>
      <c:catAx>
        <c:axId val="110435524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104352335"/>
        <c:crosses val="autoZero"/>
        <c:auto val="1"/>
        <c:lblAlgn val="ctr"/>
        <c:lblOffset val="100"/>
        <c:noMultiLvlLbl val="0"/>
      </c:catAx>
      <c:valAx>
        <c:axId val="110435233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10435524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30555555555555"/>
          <c:y val="0.25500416666666664"/>
          <c:w val="0.79738888888888892"/>
          <c:h val="0.44299382716049385"/>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95D-48D1-A727-059C942887F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95D-48D1-A727-059C942887F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95D-48D1-A727-059C942887F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95D-48D1-A727-059C942887F5}"/>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095D-48D1-A727-059C942887F5}"/>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095D-48D1-A727-059C942887F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095D-48D1-A727-059C942887F5}"/>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095D-48D1-A727-059C942887F5}"/>
              </c:ext>
            </c:extLst>
          </c:dPt>
          <c:dLbls>
            <c:dLbl>
              <c:idx val="0"/>
              <c:layout>
                <c:manualLayout>
                  <c:x val="0.14770583333333326"/>
                  <c:y val="3.3596604938271608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42468666666666666"/>
                      <c:h val="7.8885030864197528E-2"/>
                    </c:manualLayout>
                  </c15:layout>
                </c:ext>
                <c:ext xmlns:c16="http://schemas.microsoft.com/office/drawing/2014/chart" uri="{C3380CC4-5D6E-409C-BE32-E72D297353CC}">
                  <c16:uniqueId val="{00000001-095D-48D1-A727-059C942887F5}"/>
                </c:ext>
              </c:extLst>
            </c:dLbl>
            <c:dLbl>
              <c:idx val="1"/>
              <c:layout>
                <c:manualLayout>
                  <c:x val="-0.10936111111111117"/>
                  <c:y val="0.13311543209876542"/>
                </c:manualLayout>
              </c:layout>
              <c:showLegendKey val="0"/>
              <c:showVal val="1"/>
              <c:showCatName val="1"/>
              <c:showSerName val="0"/>
              <c:showPercent val="1"/>
              <c:showBubbleSize val="0"/>
              <c:extLst>
                <c:ext xmlns:c15="http://schemas.microsoft.com/office/drawing/2012/chart" uri="{CE6537A1-D6FC-4f65-9D91-7224C49458BB}">
                  <c15:layout>
                    <c:manualLayout>
                      <c:w val="0.34748611111111111"/>
                      <c:h val="0.13229166666666667"/>
                    </c:manualLayout>
                  </c15:layout>
                </c:ext>
                <c:ext xmlns:c16="http://schemas.microsoft.com/office/drawing/2014/chart" uri="{C3380CC4-5D6E-409C-BE32-E72D297353CC}">
                  <c16:uniqueId val="{00000003-095D-48D1-A727-059C942887F5}"/>
                </c:ext>
              </c:extLst>
            </c:dLbl>
            <c:dLbl>
              <c:idx val="2"/>
              <c:layout>
                <c:manualLayout>
                  <c:x val="0.15169444444444444"/>
                  <c:y val="-0.18237345679012346"/>
                </c:manualLayout>
              </c:layout>
              <c:showLegendKey val="0"/>
              <c:showVal val="1"/>
              <c:showCatName val="1"/>
              <c:showSerName val="0"/>
              <c:showPercent val="1"/>
              <c:showBubbleSize val="0"/>
              <c:extLst>
                <c:ext xmlns:c15="http://schemas.microsoft.com/office/drawing/2012/chart" uri="{CE6537A1-D6FC-4f65-9D91-7224C49458BB}">
                  <c15:layout>
                    <c:manualLayout>
                      <c:w val="0.62353472222222217"/>
                      <c:h val="0.13229166666666667"/>
                    </c:manualLayout>
                  </c15:layout>
                </c:ext>
                <c:ext xmlns:c16="http://schemas.microsoft.com/office/drawing/2014/chart" uri="{C3380CC4-5D6E-409C-BE32-E72D297353CC}">
                  <c16:uniqueId val="{00000005-095D-48D1-A727-059C942887F5}"/>
                </c:ext>
              </c:extLst>
            </c:dLbl>
            <c:dLbl>
              <c:idx val="3"/>
              <c:layout>
                <c:manualLayout>
                  <c:x val="0"/>
                  <c:y val="0.1085269290123456"/>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41892361111111109"/>
                      <c:h val="0.13719135802469135"/>
                    </c:manualLayout>
                  </c15:layout>
                </c:ext>
                <c:ext xmlns:c16="http://schemas.microsoft.com/office/drawing/2014/chart" uri="{C3380CC4-5D6E-409C-BE32-E72D297353CC}">
                  <c16:uniqueId val="{00000007-095D-48D1-A727-059C942887F5}"/>
                </c:ext>
              </c:extLst>
            </c:dLbl>
            <c:dLbl>
              <c:idx val="4"/>
              <c:layout>
                <c:manualLayout>
                  <c:x val="-1.407625E-2"/>
                  <c:y val="5.6527623456790126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9104166666666664"/>
                      <c:h val="0.13180169753086421"/>
                    </c:manualLayout>
                  </c15:layout>
                </c:ext>
                <c:ext xmlns:c16="http://schemas.microsoft.com/office/drawing/2014/chart" uri="{C3380CC4-5D6E-409C-BE32-E72D297353CC}">
                  <c16:uniqueId val="{00000009-095D-48D1-A727-059C942887F5}"/>
                </c:ext>
              </c:extLst>
            </c:dLbl>
            <c:dLbl>
              <c:idx val="5"/>
              <c:layout>
                <c:manualLayout>
                  <c:x val="-0.10802861111111112"/>
                  <c:y val="-1.1164043209876543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3175"/>
                      <c:h val="0.10230555555555558"/>
                    </c:manualLayout>
                  </c15:layout>
                </c:ext>
                <c:ext xmlns:c16="http://schemas.microsoft.com/office/drawing/2014/chart" uri="{C3380CC4-5D6E-409C-BE32-E72D297353CC}">
                  <c16:uniqueId val="{0000000B-095D-48D1-A727-059C942887F5}"/>
                </c:ext>
              </c:extLst>
            </c:dLbl>
            <c:dLbl>
              <c:idx val="6"/>
              <c:layout>
                <c:manualLayout>
                  <c:x val="5.1152777777777776E-2"/>
                  <c:y val="-2.6211265432098764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25664583333333335"/>
                      <c:h val="0.12004243827160493"/>
                    </c:manualLayout>
                  </c15:layout>
                </c:ext>
                <c:ext xmlns:c16="http://schemas.microsoft.com/office/drawing/2014/chart" uri="{C3380CC4-5D6E-409C-BE32-E72D297353CC}">
                  <c16:uniqueId val="{0000000D-095D-48D1-A727-059C942887F5}"/>
                </c:ext>
              </c:extLst>
            </c:dLbl>
            <c:dLbl>
              <c:idx val="7"/>
              <c:layout>
                <c:manualLayout>
                  <c:x val="0.31081805555555553"/>
                  <c:y val="-3.1606790123456789E-2"/>
                </c:manualLayout>
              </c:layout>
              <c:showLegendKey val="0"/>
              <c:showVal val="1"/>
              <c:showCatName val="1"/>
              <c:showSerName val="0"/>
              <c:showPercent val="1"/>
              <c:showBubbleSize val="0"/>
              <c:extLst>
                <c:ext xmlns:c15="http://schemas.microsoft.com/office/drawing/2012/chart" uri="{CE6537A1-D6FC-4f65-9D91-7224C49458BB}">
                  <c15:layout>
                    <c:manualLayout>
                      <c:w val="0.36050361111111112"/>
                      <c:h val="9.7601851851851856E-2"/>
                    </c:manualLayout>
                  </c15:layout>
                </c:ext>
                <c:ext xmlns:c16="http://schemas.microsoft.com/office/drawing/2014/chart" uri="{C3380CC4-5D6E-409C-BE32-E72D297353CC}">
                  <c16:uniqueId val="{0000000F-095D-48D1-A727-059C942887F5}"/>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Sheet1!$A$40:$A$47</c:f>
              <c:strCache>
                <c:ptCount val="8"/>
                <c:pt idx="0">
                  <c:v>ほぼ毎日</c:v>
                </c:pt>
                <c:pt idx="1">
                  <c:v>週に１～２回</c:v>
                </c:pt>
                <c:pt idx="2">
                  <c:v>月に２～３回</c:v>
                </c:pt>
                <c:pt idx="3">
                  <c:v>月に１回</c:v>
                </c:pt>
                <c:pt idx="4">
                  <c:v>２～３か月に１回</c:v>
                </c:pt>
                <c:pt idx="5">
                  <c:v>年に１～２回</c:v>
                </c:pt>
                <c:pt idx="6">
                  <c:v>初めて</c:v>
                </c:pt>
                <c:pt idx="7">
                  <c:v>無回答</c:v>
                </c:pt>
              </c:strCache>
            </c:strRef>
          </c:cat>
          <c:val>
            <c:numRef>
              <c:f>Sheet1!$B$40:$B$47</c:f>
              <c:numCache>
                <c:formatCode>0_ </c:formatCode>
                <c:ptCount val="8"/>
                <c:pt idx="0">
                  <c:v>6</c:v>
                </c:pt>
                <c:pt idx="1">
                  <c:v>36</c:v>
                </c:pt>
                <c:pt idx="2">
                  <c:v>89</c:v>
                </c:pt>
                <c:pt idx="3">
                  <c:v>18</c:v>
                </c:pt>
                <c:pt idx="4">
                  <c:v>7</c:v>
                </c:pt>
                <c:pt idx="5">
                  <c:v>6</c:v>
                </c:pt>
                <c:pt idx="6">
                  <c:v>1</c:v>
                </c:pt>
                <c:pt idx="7">
                  <c:v>2</c:v>
                </c:pt>
              </c:numCache>
            </c:numRef>
          </c:val>
          <c:extLst>
            <c:ext xmlns:c16="http://schemas.microsoft.com/office/drawing/2014/chart" uri="{C3380CC4-5D6E-409C-BE32-E72D297353CC}">
              <c16:uniqueId val="{00000010-095D-48D1-A727-059C942887F5}"/>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7.3929667834012475E-2"/>
          <c:y val="0.75410213841652307"/>
          <c:w val="0.87700482849060679"/>
          <c:h val="0.1506857649580540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25E-2"/>
          <c:y val="0.25731682098765429"/>
          <c:w val="0.79738888888888892"/>
          <c:h val="0.44299382716049385"/>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3C5-4951-A06A-C8CAEE67E21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3C5-4951-A06A-C8CAEE67E21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3C5-4951-A06A-C8CAEE67E21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3C5-4951-A06A-C8CAEE67E210}"/>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3C5-4951-A06A-C8CAEE67E210}"/>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3C5-4951-A06A-C8CAEE67E210}"/>
              </c:ext>
            </c:extLst>
          </c:dPt>
          <c:dLbls>
            <c:dLbl>
              <c:idx val="0"/>
              <c:layout>
                <c:manualLayout>
                  <c:x val="-0.27957638888888892"/>
                  <c:y val="-0.10999444444444445"/>
                </c:manualLayout>
              </c:layout>
              <c:showLegendKey val="0"/>
              <c:showVal val="1"/>
              <c:showCatName val="1"/>
              <c:showSerName val="0"/>
              <c:showPercent val="1"/>
              <c:showBubbleSize val="0"/>
              <c:extLst>
                <c:ext xmlns:c15="http://schemas.microsoft.com/office/drawing/2012/chart" uri="{CE6537A1-D6FC-4f65-9D91-7224C49458BB}">
                  <c15:layout>
                    <c:manualLayout>
                      <c:w val="0.43908333333333333"/>
                      <c:h val="0.13229166666666667"/>
                    </c:manualLayout>
                  </c15:layout>
                </c:ext>
                <c:ext xmlns:c16="http://schemas.microsoft.com/office/drawing/2014/chart" uri="{C3380CC4-5D6E-409C-BE32-E72D297353CC}">
                  <c16:uniqueId val="{00000001-C3C5-4951-A06A-C8CAEE67E210}"/>
                </c:ext>
              </c:extLst>
            </c:dLbl>
            <c:dLbl>
              <c:idx val="1"/>
              <c:layout>
                <c:manualLayout>
                  <c:x val="1.0583333333333333E-2"/>
                  <c:y val="6.6096913580246913E-2"/>
                </c:manualLayout>
              </c:layout>
              <c:showLegendKey val="0"/>
              <c:showVal val="1"/>
              <c:showCatName val="1"/>
              <c:showSerName val="0"/>
              <c:showPercent val="1"/>
              <c:showBubbleSize val="0"/>
              <c:extLst>
                <c:ext xmlns:c15="http://schemas.microsoft.com/office/drawing/2012/chart" uri="{CE6537A1-D6FC-4f65-9D91-7224C49458BB}">
                  <c15:layout>
                    <c:manualLayout>
                      <c:w val="0.34219444444444447"/>
                      <c:h val="0.13229166666666667"/>
                    </c:manualLayout>
                  </c15:layout>
                </c:ext>
                <c:ext xmlns:c16="http://schemas.microsoft.com/office/drawing/2014/chart" uri="{C3380CC4-5D6E-409C-BE32-E72D297353CC}">
                  <c16:uniqueId val="{00000003-C3C5-4951-A06A-C8CAEE67E210}"/>
                </c:ext>
              </c:extLst>
            </c:dLbl>
            <c:dLbl>
              <c:idx val="2"/>
              <c:layout>
                <c:manualLayout>
                  <c:x val="-1.0583333333333333E-2"/>
                  <c:y val="4.4767592592592595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38717361111111109"/>
                      <c:h val="5.2916666666666667E-2"/>
                    </c:manualLayout>
                  </c15:layout>
                </c:ext>
                <c:ext xmlns:c16="http://schemas.microsoft.com/office/drawing/2014/chart" uri="{C3380CC4-5D6E-409C-BE32-E72D297353CC}">
                  <c16:uniqueId val="{00000005-C3C5-4951-A06A-C8CAEE67E210}"/>
                </c:ext>
              </c:extLst>
            </c:dLbl>
            <c:dLbl>
              <c:idx val="3"/>
              <c:layout>
                <c:manualLayout>
                  <c:x val="-1.4798333333333342E-2"/>
                  <c:y val="2.6254783950617276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41275000000000001"/>
                      <c:h val="0.11514274691358024"/>
                    </c:manualLayout>
                  </c15:layout>
                </c:ext>
                <c:ext xmlns:c16="http://schemas.microsoft.com/office/drawing/2014/chart" uri="{C3380CC4-5D6E-409C-BE32-E72D297353CC}">
                  <c16:uniqueId val="{00000007-C3C5-4951-A06A-C8CAEE67E210}"/>
                </c:ext>
              </c:extLst>
            </c:dLbl>
            <c:dLbl>
              <c:idx val="4"/>
              <c:layout>
                <c:manualLayout>
                  <c:x val="0.21611166666666667"/>
                  <c:y val="-7.5127160493827172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extLst>
                <c:ext xmlns:c15="http://schemas.microsoft.com/office/drawing/2012/chart" uri="{CE6537A1-D6FC-4f65-9D91-7224C49458BB}">
                  <c15:layout>
                    <c:manualLayout>
                      <c:w val="0.39225361111111112"/>
                      <c:h val="5.4484567901234557E-2"/>
                    </c:manualLayout>
                  </c15:layout>
                </c:ext>
                <c:ext xmlns:c16="http://schemas.microsoft.com/office/drawing/2014/chart" uri="{C3380CC4-5D6E-409C-BE32-E72D297353CC}">
                  <c16:uniqueId val="{00000009-C3C5-4951-A06A-C8CAEE67E210}"/>
                </c:ext>
              </c:extLst>
            </c:dLbl>
            <c:dLbl>
              <c:idx val="5"/>
              <c:layout>
                <c:manualLayout>
                  <c:x val="0.33413194444444444"/>
                  <c:y val="-4.8279320987654143E-3"/>
                </c:manualLayout>
              </c:layout>
              <c:showLegendKey val="0"/>
              <c:showVal val="1"/>
              <c:showCatName val="1"/>
              <c:showSerName val="0"/>
              <c:showPercent val="1"/>
              <c:showBubbleSize val="0"/>
              <c:extLst>
                <c:ext xmlns:c15="http://schemas.microsoft.com/office/drawing/2012/chart" uri="{CE6537A1-D6FC-4f65-9D91-7224C49458BB}">
                  <c15:layout>
                    <c:manualLayout>
                      <c:w val="0.47184027777777776"/>
                      <c:h val="8.819444444444445E-2"/>
                    </c:manualLayout>
                  </c15:layout>
                </c:ext>
                <c:ext xmlns:c16="http://schemas.microsoft.com/office/drawing/2014/chart" uri="{C3380CC4-5D6E-409C-BE32-E72D297353CC}">
                  <c16:uniqueId val="{0000000B-C3C5-4951-A06A-C8CAEE67E210}"/>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Sheet1!$A$50:$A$55</c:f>
              <c:strCache>
                <c:ptCount val="6"/>
                <c:pt idx="0">
                  <c:v>自家用車</c:v>
                </c:pt>
                <c:pt idx="1">
                  <c:v>自転車・バイク</c:v>
                </c:pt>
                <c:pt idx="2">
                  <c:v>徒歩</c:v>
                </c:pt>
                <c:pt idx="3">
                  <c:v>電車・バス等の公共交通機関</c:v>
                </c:pt>
                <c:pt idx="4">
                  <c:v>その他</c:v>
                </c:pt>
                <c:pt idx="5">
                  <c:v>無回答</c:v>
                </c:pt>
              </c:strCache>
            </c:strRef>
          </c:cat>
          <c:val>
            <c:numRef>
              <c:f>Sheet1!$B$50:$B$55</c:f>
              <c:numCache>
                <c:formatCode>0_ </c:formatCode>
                <c:ptCount val="6"/>
                <c:pt idx="0">
                  <c:v>125</c:v>
                </c:pt>
                <c:pt idx="1">
                  <c:v>17</c:v>
                </c:pt>
                <c:pt idx="2">
                  <c:v>15</c:v>
                </c:pt>
                <c:pt idx="3">
                  <c:v>3</c:v>
                </c:pt>
                <c:pt idx="4">
                  <c:v>2</c:v>
                </c:pt>
                <c:pt idx="5">
                  <c:v>3</c:v>
                </c:pt>
              </c:numCache>
            </c:numRef>
          </c:val>
          <c:extLst>
            <c:ext xmlns:c16="http://schemas.microsoft.com/office/drawing/2014/chart" uri="{C3380CC4-5D6E-409C-BE32-E72D297353CC}">
              <c16:uniqueId val="{0000000C-C3C5-4951-A06A-C8CAEE67E210}"/>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1.4805906818902434E-2"/>
          <c:y val="0.73729630988792172"/>
          <c:w val="0.98256900569540617"/>
          <c:h val="0.17881848348395779"/>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2000" b="1" dirty="0">
                <a:solidFill>
                  <a:srgbClr val="FF0000"/>
                </a:solidFill>
                <a:latin typeface="メイリオ" panose="020B0604030504040204" pitchFamily="50" charset="-128"/>
                <a:ea typeface="メイリオ" panose="020B0604030504040204" pitchFamily="50" charset="-128"/>
              </a:rPr>
              <a:t>望ましい建設場所</a:t>
            </a:r>
          </a:p>
        </c:rich>
      </c:tx>
      <c:layout>
        <c:manualLayout>
          <c:xMode val="edge"/>
          <c:yMode val="edge"/>
          <c:x val="0.24555095802401766"/>
          <c:y val="3.1671922619987379E-2"/>
        </c:manualLayout>
      </c:layout>
      <c:overlay val="0"/>
      <c:spPr>
        <a:noFill/>
        <a:ln>
          <a:noFill/>
        </a:ln>
        <a:effectLst/>
      </c:spPr>
    </c:title>
    <c:autoTitleDeleted val="0"/>
    <c:plotArea>
      <c:layout>
        <c:manualLayout>
          <c:layoutTarget val="inner"/>
          <c:xMode val="edge"/>
          <c:yMode val="edge"/>
          <c:x val="0.21530615457564636"/>
          <c:y val="0.29676514761015105"/>
          <c:w val="0.57560866939465549"/>
          <c:h val="0.46295296268679192"/>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1BF-4735-B683-35BB114BB96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1BF-4735-B683-35BB114BB96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1BF-4735-B683-35BB114BB96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1BF-4735-B683-35BB114BB96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1BF-4735-B683-35BB114BB964}"/>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B1BF-4735-B683-35BB114BB964}"/>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B1BF-4735-B683-35BB114BB964}"/>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B1BF-4735-B683-35BB114BB964}"/>
              </c:ext>
            </c:extLst>
          </c:dPt>
          <c:dLbls>
            <c:dLbl>
              <c:idx val="0"/>
              <c:layout>
                <c:manualLayout>
                  <c:x val="-0.29155178138180998"/>
                  <c:y val="-3.7553097469910257E-2"/>
                </c:manualLayout>
              </c:layout>
              <c:showLegendKey val="0"/>
              <c:showVal val="1"/>
              <c:showCatName val="1"/>
              <c:showSerName val="0"/>
              <c:showPercent val="0"/>
              <c:showBubbleSize val="0"/>
              <c:extLst>
                <c:ext xmlns:c15="http://schemas.microsoft.com/office/drawing/2012/chart" uri="{CE6537A1-D6FC-4f65-9D91-7224C49458BB}">
                  <c15:layout>
                    <c:manualLayout>
                      <c:w val="0.29633333333333334"/>
                      <c:h val="9.7601851851851856E-2"/>
                    </c:manualLayout>
                  </c15:layout>
                </c:ext>
                <c:ext xmlns:c16="http://schemas.microsoft.com/office/drawing/2014/chart" uri="{C3380CC4-5D6E-409C-BE32-E72D297353CC}">
                  <c16:uniqueId val="{00000001-B1BF-4735-B683-35BB114BB964}"/>
                </c:ext>
              </c:extLst>
            </c:dLbl>
            <c:dLbl>
              <c:idx val="1"/>
              <c:layout>
                <c:manualLayout>
                  <c:x val="8.9005406684367752E-2"/>
                  <c:y val="-3.9462716814069314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328083274578852"/>
                      <c:h val="9.4780770251182714E-2"/>
                    </c:manualLayout>
                  </c15:layout>
                </c:ext>
                <c:ext xmlns:c16="http://schemas.microsoft.com/office/drawing/2014/chart" uri="{C3380CC4-5D6E-409C-BE32-E72D297353CC}">
                  <c16:uniqueId val="{00000003-B1BF-4735-B683-35BB114BB964}"/>
                </c:ext>
              </c:extLst>
            </c:dLbl>
            <c:dLbl>
              <c:idx val="2"/>
              <c:layout>
                <c:manualLayout>
                  <c:x val="1.8174812311631861E-2"/>
                  <c:y val="2.200671076436761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c15:spPr>
                  <c15:layout>
                    <c:manualLayout>
                      <c:w val="0.30102242338145313"/>
                      <c:h val="7.9910697071968156E-2"/>
                    </c:manualLayout>
                  </c15:layout>
                </c:ext>
                <c:ext xmlns:c16="http://schemas.microsoft.com/office/drawing/2014/chart" uri="{C3380CC4-5D6E-409C-BE32-E72D297353CC}">
                  <c16:uniqueId val="{00000005-B1BF-4735-B683-35BB114BB964}"/>
                </c:ext>
              </c:extLst>
            </c:dLbl>
            <c:dLbl>
              <c:idx val="3"/>
              <c:layout>
                <c:manualLayout>
                  <c:x val="-0.19958889354260423"/>
                  <c:y val="3.69953378392765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1BF-4735-B683-35BB114BB964}"/>
                </c:ext>
              </c:extLst>
            </c:dLbl>
            <c:dLbl>
              <c:idx val="4"/>
              <c:layout>
                <c:manualLayout>
                  <c:x val="-1.2467239805103673E-2"/>
                  <c:y val="1.7690140401959095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1999242472668433"/>
                      <c:h val="0.18223537015192737"/>
                    </c:manualLayout>
                  </c15:layout>
                </c:ext>
                <c:ext xmlns:c16="http://schemas.microsoft.com/office/drawing/2014/chart" uri="{C3380CC4-5D6E-409C-BE32-E72D297353CC}">
                  <c16:uniqueId val="{00000009-B1BF-4735-B683-35BB114BB964}"/>
                </c:ext>
              </c:extLst>
            </c:dLbl>
            <c:dLbl>
              <c:idx val="5"/>
              <c:layout>
                <c:manualLayout>
                  <c:x val="0.20108343581577776"/>
                  <c:y val="-0.15267382197617066"/>
                </c:manualLayout>
              </c:layout>
              <c:showLegendKey val="0"/>
              <c:showVal val="1"/>
              <c:showCatName val="1"/>
              <c:showSerName val="0"/>
              <c:showPercent val="0"/>
              <c:showBubbleSize val="0"/>
              <c:extLst>
                <c:ext xmlns:c15="http://schemas.microsoft.com/office/drawing/2012/chart" uri="{CE6537A1-D6FC-4f65-9D91-7224C49458BB}">
                  <c15:layout>
                    <c:manualLayout>
                      <c:w val="0.29456944444444444"/>
                      <c:h val="8.6724537037037031E-2"/>
                    </c:manualLayout>
                  </c15:layout>
                </c:ext>
                <c:ext xmlns:c16="http://schemas.microsoft.com/office/drawing/2014/chart" uri="{C3380CC4-5D6E-409C-BE32-E72D297353CC}">
                  <c16:uniqueId val="{0000000B-B1BF-4735-B683-35BB114BB964}"/>
                </c:ext>
              </c:extLst>
            </c:dLbl>
            <c:dLbl>
              <c:idx val="6"/>
              <c:layout>
                <c:manualLayout>
                  <c:x val="9.9723607471089359E-4"/>
                  <c:y val="3.3635735290252787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2046110898566709"/>
                      <c:h val="0.20086271938465541"/>
                    </c:manualLayout>
                  </c15:layout>
                </c:ext>
                <c:ext xmlns:c16="http://schemas.microsoft.com/office/drawing/2014/chart" uri="{C3380CC4-5D6E-409C-BE32-E72D297353CC}">
                  <c16:uniqueId val="{0000000D-B1BF-4735-B683-35BB114BB964}"/>
                </c:ext>
              </c:extLst>
            </c:dLbl>
            <c:dLbl>
              <c:idx val="7"/>
              <c:layout>
                <c:manualLayout>
                  <c:x val="-0.12624398104464354"/>
                  <c:y val="-1.15810658302158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F-B1BF-4735-B683-35BB114BB964}"/>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Sheet1!$A$21:$A$28</c:f>
              <c:strCache>
                <c:ptCount val="8"/>
                <c:pt idx="0">
                  <c:v>営林署跡地Ａ</c:v>
                </c:pt>
                <c:pt idx="1">
                  <c:v>営林署跡地Ｂ</c:v>
                </c:pt>
                <c:pt idx="2">
                  <c:v>まなび学園前</c:v>
                </c:pt>
                <c:pt idx="3">
                  <c:v>まなび学園体育館</c:v>
                </c:pt>
                <c:pt idx="4">
                  <c:v>総合花巻病院跡地</c:v>
                </c:pt>
                <c:pt idx="5">
                  <c:v>ＪＲ用地</c:v>
                </c:pt>
                <c:pt idx="6">
                  <c:v>駅駐車場（北）</c:v>
                </c:pt>
                <c:pt idx="7">
                  <c:v>その他</c:v>
                </c:pt>
              </c:strCache>
            </c:strRef>
          </c:cat>
          <c:val>
            <c:numRef>
              <c:f>Sheet1!$B$21:$B$28</c:f>
              <c:numCache>
                <c:formatCode>General</c:formatCode>
                <c:ptCount val="8"/>
                <c:pt idx="0">
                  <c:v>1</c:v>
                </c:pt>
                <c:pt idx="1">
                  <c:v>0</c:v>
                </c:pt>
                <c:pt idx="2">
                  <c:v>2</c:v>
                </c:pt>
                <c:pt idx="3">
                  <c:v>6</c:v>
                </c:pt>
                <c:pt idx="4">
                  <c:v>1</c:v>
                </c:pt>
                <c:pt idx="5">
                  <c:v>11</c:v>
                </c:pt>
                <c:pt idx="6">
                  <c:v>3</c:v>
                </c:pt>
                <c:pt idx="7">
                  <c:v>4</c:v>
                </c:pt>
              </c:numCache>
            </c:numRef>
          </c:val>
          <c:extLst>
            <c:ext xmlns:c16="http://schemas.microsoft.com/office/drawing/2014/chart" uri="{C3380CC4-5D6E-409C-BE32-E72D297353CC}">
              <c16:uniqueId val="{00000010-B1BF-4735-B683-35BB114BB964}"/>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16141953636325151"/>
          <c:y val="0.79933525411106743"/>
          <c:w val="0.68604719915724033"/>
          <c:h val="0.1869341713188200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w="12700">
      <a:solidFill>
        <a:schemeClr val="accent1"/>
      </a:solidFill>
    </a:ln>
    <a:effectLst/>
  </c:spPr>
  <c:txPr>
    <a:bodyPr/>
    <a:lstStyle/>
    <a:p>
      <a:pPr>
        <a:defRPr/>
      </a:pPr>
      <a:endParaRPr lang="ja-JP"/>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800" b="1" dirty="0" smtClean="0">
                <a:latin typeface="メイリオ" panose="020B0604030504040204" pitchFamily="50" charset="-128"/>
                <a:ea typeface="メイリオ" panose="020B0604030504040204" pitchFamily="50" charset="-128"/>
              </a:rPr>
              <a:t>回答者年代</a:t>
            </a:r>
            <a:endParaRPr lang="ja-JP" altLang="en-US" sz="1800" b="1" dirty="0">
              <a:latin typeface="メイリオ" panose="020B0604030504040204" pitchFamily="50" charset="-128"/>
              <a:ea typeface="メイリオ" panose="020B0604030504040204" pitchFamily="50" charset="-128"/>
            </a:endParaRPr>
          </a:p>
        </c:rich>
      </c:tx>
      <c:layout>
        <c:manualLayout>
          <c:xMode val="edge"/>
          <c:yMode val="edge"/>
          <c:x val="0.24637222702184114"/>
          <c:y val="6.0162136585962242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manualLayout>
          <c:layoutTarget val="inner"/>
          <c:xMode val="edge"/>
          <c:yMode val="edge"/>
          <c:x val="0.11829789137630303"/>
          <c:y val="0.34291951442382884"/>
          <c:w val="0.6873159452659714"/>
          <c:h val="0.34153496658111154"/>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1C2-40E7-8CCF-4939C3E1FAF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1C2-40E7-8CCF-4939C3E1FAF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1C2-40E7-8CCF-4939C3E1FAF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1C2-40E7-8CCF-4939C3E1FAF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1C2-40E7-8CCF-4939C3E1FAFC}"/>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1C2-40E7-8CCF-4939C3E1FAFC}"/>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1C2-40E7-8CCF-4939C3E1FAFC}"/>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C1C2-40E7-8CCF-4939C3E1FAFC}"/>
              </c:ext>
            </c:extLst>
          </c:dPt>
          <c:dLbls>
            <c:dLbl>
              <c:idx val="0"/>
              <c:layout>
                <c:manualLayout>
                  <c:x val="-4.330640886921644E-2"/>
                  <c:y val="-6.508188600185614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1C2-40E7-8CCF-4939C3E1FAFC}"/>
                </c:ext>
              </c:extLst>
            </c:dLbl>
            <c:dLbl>
              <c:idx val="1"/>
              <c:layout>
                <c:manualLayout>
                  <c:x val="-3.6724473782697484E-2"/>
                  <c:y val="-1.482414892780900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1C2-40E7-8CCF-4939C3E1FAFC}"/>
                </c:ext>
              </c:extLst>
            </c:dLbl>
            <c:dLbl>
              <c:idx val="2"/>
              <c:layout>
                <c:manualLayout>
                  <c:x val="-5.0299999999999997E-3"/>
                  <c:y val="1.558305555555555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1C2-40E7-8CCF-4939C3E1FAFC}"/>
                </c:ext>
              </c:extLst>
            </c:dLbl>
            <c:dLbl>
              <c:idx val="3"/>
              <c:layout>
                <c:manualLayout>
                  <c:x val="-7.2322777777777777E-2"/>
                  <c:y val="-1.954472222222222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1C2-40E7-8CCF-4939C3E1FAFC}"/>
                </c:ext>
              </c:extLst>
            </c:dLbl>
            <c:dLbl>
              <c:idx val="4"/>
              <c:layout>
                <c:manualLayout>
                  <c:x val="1.7533888888888891E-2"/>
                  <c:y val="-3.3700000000000002E-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1C2-40E7-8CCF-4939C3E1FAFC}"/>
                </c:ext>
              </c:extLst>
            </c:dLbl>
            <c:dLbl>
              <c:idx val="5"/>
              <c:layout>
                <c:manualLayout>
                  <c:x val="0"/>
                  <c:y val="-2.891712322078858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1C2-40E7-8CCF-4939C3E1FAFC}"/>
                </c:ext>
              </c:extLst>
            </c:dLbl>
            <c:dLbl>
              <c:idx val="6"/>
              <c:layout>
                <c:manualLayout>
                  <c:x val="-5.5633907170710525E-2"/>
                  <c:y val="-4.416382122502315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1C2-40E7-8CCF-4939C3E1FAFC}"/>
                </c:ext>
              </c:extLst>
            </c:dLbl>
            <c:dLbl>
              <c:idx val="7"/>
              <c:layout>
                <c:manualLayout>
                  <c:x val="-2.2876408282078597E-2"/>
                  <c:y val="-2.964909174772966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F-C1C2-40E7-8CCF-4939C3E1FAFC}"/>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Sheet1!$A$4:$A$11</c:f>
              <c:strCache>
                <c:ptCount val="8"/>
                <c:pt idx="0">
                  <c:v>10代</c:v>
                </c:pt>
                <c:pt idx="1">
                  <c:v>20代</c:v>
                </c:pt>
                <c:pt idx="2">
                  <c:v>30代</c:v>
                </c:pt>
                <c:pt idx="3">
                  <c:v>40代</c:v>
                </c:pt>
                <c:pt idx="4">
                  <c:v>50代</c:v>
                </c:pt>
                <c:pt idx="5">
                  <c:v>60代</c:v>
                </c:pt>
                <c:pt idx="6">
                  <c:v>70代</c:v>
                </c:pt>
                <c:pt idx="7">
                  <c:v>80代</c:v>
                </c:pt>
              </c:strCache>
            </c:strRef>
          </c:cat>
          <c:val>
            <c:numRef>
              <c:f>Sheet1!$B$4:$B$11</c:f>
              <c:numCache>
                <c:formatCode>General</c:formatCode>
                <c:ptCount val="8"/>
                <c:pt idx="0">
                  <c:v>6</c:v>
                </c:pt>
                <c:pt idx="1">
                  <c:v>4</c:v>
                </c:pt>
                <c:pt idx="2">
                  <c:v>1</c:v>
                </c:pt>
                <c:pt idx="3">
                  <c:v>4</c:v>
                </c:pt>
                <c:pt idx="4">
                  <c:v>6</c:v>
                </c:pt>
                <c:pt idx="5">
                  <c:v>3</c:v>
                </c:pt>
                <c:pt idx="6">
                  <c:v>4</c:v>
                </c:pt>
                <c:pt idx="7">
                  <c:v>0</c:v>
                </c:pt>
              </c:numCache>
            </c:numRef>
          </c:val>
          <c:extLst>
            <c:ext xmlns:c16="http://schemas.microsoft.com/office/drawing/2014/chart" uri="{C3380CC4-5D6E-409C-BE32-E72D297353CC}">
              <c16:uniqueId val="{00000010-C1C2-40E7-8CCF-4939C3E1FAFC}"/>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0467585397602162"/>
          <c:y val="0.78685646266323916"/>
          <c:w val="0.58050278970359925"/>
          <c:h val="0.1994130109891060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800" b="1" dirty="0" smtClean="0">
                <a:latin typeface="メイリオ" panose="020B0604030504040204" pitchFamily="50" charset="-128"/>
                <a:ea typeface="メイリオ" panose="020B0604030504040204" pitchFamily="50" charset="-128"/>
              </a:rPr>
              <a:t>居住</a:t>
            </a:r>
            <a:r>
              <a:rPr lang="ja-JP" altLang="en-US" sz="1800" b="1" dirty="0">
                <a:latin typeface="メイリオ" panose="020B0604030504040204" pitchFamily="50" charset="-128"/>
                <a:ea typeface="メイリオ" panose="020B0604030504040204" pitchFamily="50" charset="-128"/>
              </a:rPr>
              <a:t>地域</a:t>
            </a:r>
          </a:p>
        </c:rich>
      </c:tx>
      <c:layout>
        <c:manualLayout>
          <c:xMode val="edge"/>
          <c:yMode val="edge"/>
          <c:x val="0.32671070092704257"/>
          <c:y val="3.2266416625289583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manualLayout>
          <c:layoutTarget val="inner"/>
          <c:xMode val="edge"/>
          <c:yMode val="edge"/>
          <c:x val="0.1806023939999209"/>
          <c:y val="0.32484161216626345"/>
          <c:w val="0.67656125523882094"/>
          <c:h val="0.34844670267356054"/>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3B9-46C2-9E2A-119B729A2D9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3B9-46C2-9E2A-119B729A2D9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3B9-46C2-9E2A-119B729A2D9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3B9-46C2-9E2A-119B729A2D9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83B9-46C2-9E2A-119B729A2D9E}"/>
              </c:ext>
            </c:extLst>
          </c:dPt>
          <c:dLbls>
            <c:dLbl>
              <c:idx val="0"/>
              <c:layout>
                <c:manualLayout>
                  <c:x val="-0.16524055555555561"/>
                  <c:y val="-0.20499638888888888"/>
                </c:manualLayout>
              </c:layout>
              <c:showLegendKey val="0"/>
              <c:showVal val="1"/>
              <c:showCatName val="1"/>
              <c:showSerName val="0"/>
              <c:showPercent val="0"/>
              <c:showBubbleSize val="0"/>
              <c:extLst>
                <c:ext xmlns:c15="http://schemas.microsoft.com/office/drawing/2012/chart" uri="{CE6537A1-D6FC-4f65-9D91-7224C49458BB}">
                  <c15:layout>
                    <c:manualLayout>
                      <c:w val="0.19222888888888889"/>
                      <c:h val="0.15562805555555556"/>
                    </c:manualLayout>
                  </c15:layout>
                </c:ext>
                <c:ext xmlns:c16="http://schemas.microsoft.com/office/drawing/2014/chart" uri="{C3380CC4-5D6E-409C-BE32-E72D297353CC}">
                  <c16:uniqueId val="{00000001-83B9-46C2-9E2A-119B729A2D9E}"/>
                </c:ext>
              </c:extLst>
            </c:dLbl>
            <c:dLbl>
              <c:idx val="1"/>
              <c:layout>
                <c:manualLayout>
                  <c:x val="2.7949824874074127E-2"/>
                  <c:y val="1.3902726113448907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22660885464390712"/>
                      <c:h val="0.18525314558856681"/>
                    </c:manualLayout>
                  </c15:layout>
                </c:ext>
                <c:ext xmlns:c16="http://schemas.microsoft.com/office/drawing/2014/chart" uri="{C3380CC4-5D6E-409C-BE32-E72D297353CC}">
                  <c16:uniqueId val="{00000003-83B9-46C2-9E2A-119B729A2D9E}"/>
                </c:ext>
              </c:extLst>
            </c:dLbl>
            <c:dLbl>
              <c:idx val="2"/>
              <c:layout>
                <c:manualLayout>
                  <c:x val="3.9045156983572721E-4"/>
                  <c:y val="-0.12006519425141271"/>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32926752894887007"/>
                      <c:h val="0.15294452332074807"/>
                    </c:manualLayout>
                  </c15:layout>
                </c:ext>
                <c:ext xmlns:c16="http://schemas.microsoft.com/office/drawing/2014/chart" uri="{C3380CC4-5D6E-409C-BE32-E72D297353CC}">
                  <c16:uniqueId val="{00000005-83B9-46C2-9E2A-119B729A2D9E}"/>
                </c:ext>
              </c:extLst>
            </c:dLbl>
            <c:dLbl>
              <c:idx val="3"/>
              <c:layout>
                <c:manualLayout>
                  <c:x val="0.27099193241689173"/>
                  <c:y val="-7.7806913649487414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30911518986057451"/>
                      <c:h val="0.14940006099526992"/>
                    </c:manualLayout>
                  </c15:layout>
                </c:ext>
                <c:ext xmlns:c16="http://schemas.microsoft.com/office/drawing/2014/chart" uri="{C3380CC4-5D6E-409C-BE32-E72D297353CC}">
                  <c16:uniqueId val="{00000007-83B9-46C2-9E2A-119B729A2D9E}"/>
                </c:ext>
              </c:extLst>
            </c:dLbl>
            <c:dLbl>
              <c:idx val="4"/>
              <c:layout>
                <c:manualLayout>
                  <c:x val="0.34426947595871432"/>
                  <c:y val="-2.010733625377446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26105570967196823"/>
                      <c:h val="8.5877955441739137E-2"/>
                    </c:manualLayout>
                  </c15:layout>
                </c:ext>
                <c:ext xmlns:c16="http://schemas.microsoft.com/office/drawing/2014/chart" uri="{C3380CC4-5D6E-409C-BE32-E72D297353CC}">
                  <c16:uniqueId val="{00000009-83B9-46C2-9E2A-119B729A2D9E}"/>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Sheet1!$A$14:$A$18</c:f>
              <c:strCache>
                <c:ptCount val="5"/>
                <c:pt idx="0">
                  <c:v>花巻地域</c:v>
                </c:pt>
                <c:pt idx="1">
                  <c:v>大迫地域</c:v>
                </c:pt>
                <c:pt idx="2">
                  <c:v>石鳥谷地域</c:v>
                </c:pt>
                <c:pt idx="3">
                  <c:v>東和地域</c:v>
                </c:pt>
                <c:pt idx="4">
                  <c:v>その他</c:v>
                </c:pt>
              </c:strCache>
            </c:strRef>
          </c:cat>
          <c:val>
            <c:numRef>
              <c:f>Sheet1!$B$14:$B$18</c:f>
              <c:numCache>
                <c:formatCode>General</c:formatCode>
                <c:ptCount val="5"/>
                <c:pt idx="0">
                  <c:v>22</c:v>
                </c:pt>
                <c:pt idx="1">
                  <c:v>1</c:v>
                </c:pt>
                <c:pt idx="2">
                  <c:v>1</c:v>
                </c:pt>
                <c:pt idx="3">
                  <c:v>2</c:v>
                </c:pt>
                <c:pt idx="4">
                  <c:v>2</c:v>
                </c:pt>
              </c:numCache>
            </c:numRef>
          </c:val>
          <c:extLst>
            <c:ext xmlns:c16="http://schemas.microsoft.com/office/drawing/2014/chart" uri="{C3380CC4-5D6E-409C-BE32-E72D297353CC}">
              <c16:uniqueId val="{0000000A-83B9-46C2-9E2A-119B729A2D9E}"/>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16141953636325151"/>
          <c:y val="0.78269153633778388"/>
          <c:w val="0.67716057740649893"/>
          <c:h val="0.2035779373145613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800" b="1" dirty="0">
                <a:latin typeface="メイリオ" panose="020B0604030504040204" pitchFamily="50" charset="-128"/>
                <a:ea typeface="メイリオ" panose="020B0604030504040204" pitchFamily="50" charset="-128"/>
              </a:rPr>
              <a:t>ＪＲ用地について</a:t>
            </a:r>
          </a:p>
        </c:rich>
      </c:tx>
      <c:layout>
        <c:manualLayout>
          <c:xMode val="edge"/>
          <c:yMode val="edge"/>
          <c:x val="4.2711771763157116E-2"/>
          <c:y val="7.5071337590756862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manualLayout>
          <c:layoutTarget val="inner"/>
          <c:xMode val="edge"/>
          <c:yMode val="edge"/>
          <c:x val="0.63675381799219188"/>
          <c:y val="5.7201863746823699E-2"/>
          <c:w val="0.22999865470894804"/>
          <c:h val="0.73368798811249303"/>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97E-4EAD-91AE-6B759841037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97E-4EAD-91AE-6B759841037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97E-4EAD-91AE-6B759841037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97E-4EAD-91AE-6B7598410376}"/>
              </c:ext>
            </c:extLst>
          </c:dPt>
          <c:dLbls>
            <c:dLbl>
              <c:idx val="2"/>
              <c:layout>
                <c:manualLayout>
                  <c:x val="4.9411087975780095E-2"/>
                  <c:y val="-8.068503314447418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97E-4EAD-91AE-6B759841037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Sheet1!$A$32:$A$35</c:f>
              <c:strCache>
                <c:ptCount val="4"/>
                <c:pt idx="0">
                  <c:v>ＪＲ用地はそもそも反対</c:v>
                </c:pt>
                <c:pt idx="1">
                  <c:v>ＪＲ用地は50年の定期賃貸借でも賛成</c:v>
                </c:pt>
                <c:pt idx="2">
                  <c:v>ＪＲ用地は良いが定期賃貸借に反対</c:v>
                </c:pt>
                <c:pt idx="3">
                  <c:v>無回答</c:v>
                </c:pt>
              </c:strCache>
            </c:strRef>
          </c:cat>
          <c:val>
            <c:numRef>
              <c:f>Sheet1!$B$32:$B$35</c:f>
              <c:numCache>
                <c:formatCode>General</c:formatCode>
                <c:ptCount val="4"/>
                <c:pt idx="0">
                  <c:v>5</c:v>
                </c:pt>
                <c:pt idx="1">
                  <c:v>12</c:v>
                </c:pt>
                <c:pt idx="2">
                  <c:v>10</c:v>
                </c:pt>
                <c:pt idx="3">
                  <c:v>1</c:v>
                </c:pt>
              </c:numCache>
            </c:numRef>
          </c:val>
          <c:extLst>
            <c:ext xmlns:c16="http://schemas.microsoft.com/office/drawing/2014/chart" uri="{C3380CC4-5D6E-409C-BE32-E72D297353CC}">
              <c16:uniqueId val="{00000008-397E-4EAD-91AE-6B7598410376}"/>
            </c:ext>
          </c:extLst>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3.4662075927209261E-2"/>
          <c:y val="0.30857645853259213"/>
          <c:w val="0.34414516930790029"/>
          <c:h val="0.58378195618021089"/>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solidFill>
        <a:schemeClr val="accent1"/>
      </a:solid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800" b="1" dirty="0" smtClean="0">
                <a:latin typeface="メイリオ" panose="020B0604030504040204" pitchFamily="50" charset="-128"/>
                <a:ea typeface="メイリオ" panose="020B0604030504040204" pitchFamily="50" charset="-128"/>
              </a:rPr>
              <a:t>ＪＲ用地は良いが定期</a:t>
            </a:r>
            <a:r>
              <a:rPr lang="ja-JP" altLang="en-US" sz="1800" b="1" dirty="0">
                <a:latin typeface="メイリオ" panose="020B0604030504040204" pitchFamily="50" charset="-128"/>
                <a:ea typeface="メイリオ" panose="020B0604030504040204" pitchFamily="50" charset="-128"/>
              </a:rPr>
              <a:t>借地に</a:t>
            </a:r>
            <a:r>
              <a:rPr lang="ja-JP" altLang="en-US" sz="1800" b="1" dirty="0" smtClean="0">
                <a:latin typeface="メイリオ" panose="020B0604030504040204" pitchFamily="50" charset="-128"/>
                <a:ea typeface="メイリオ" panose="020B0604030504040204" pitchFamily="50" charset="-128"/>
              </a:rPr>
              <a:t>反対の方</a:t>
            </a:r>
            <a:endParaRPr lang="ja-JP" altLang="en-US" sz="1800" b="1" dirty="0">
              <a:latin typeface="メイリオ" panose="020B0604030504040204" pitchFamily="50" charset="-128"/>
              <a:ea typeface="メイリオ" panose="020B0604030504040204" pitchFamily="50" charset="-128"/>
            </a:endParaRPr>
          </a:p>
        </c:rich>
      </c:tx>
      <c:layout>
        <c:manualLayout>
          <c:xMode val="edge"/>
          <c:yMode val="edge"/>
          <c:x val="5.9411072412921519E-2"/>
          <c:y val="6.9602280512066086E-2"/>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manualLayout>
          <c:layoutTarget val="inner"/>
          <c:xMode val="edge"/>
          <c:yMode val="edge"/>
          <c:x val="0.62987557736139921"/>
          <c:y val="0.13878256294543698"/>
          <c:w val="0.2456572755484244"/>
          <c:h val="0.74109282626754047"/>
        </c:manualLayout>
      </c:layout>
      <c:pieChart>
        <c:varyColors val="1"/>
        <c:ser>
          <c:idx val="0"/>
          <c:order val="0"/>
          <c:dPt>
            <c:idx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1-E178-4C29-A3C6-C3BCD09E412A}"/>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E178-4C29-A3C6-C3BCD09E412A}"/>
              </c:ext>
            </c:extLst>
          </c:dPt>
          <c:dPt>
            <c:idx val="2"/>
            <c:bubble3D val="0"/>
            <c:spPr>
              <a:solidFill>
                <a:schemeClr val="bg2">
                  <a:lumMod val="50000"/>
                </a:schemeClr>
              </a:solidFill>
              <a:ln w="19050">
                <a:solidFill>
                  <a:schemeClr val="lt1"/>
                </a:solidFill>
              </a:ln>
              <a:effectLst/>
            </c:spPr>
            <c:extLst>
              <c:ext xmlns:c16="http://schemas.microsoft.com/office/drawing/2014/chart" uri="{C3380CC4-5D6E-409C-BE32-E72D297353CC}">
                <c16:uniqueId val="{00000005-E178-4C29-A3C6-C3BCD09E412A}"/>
              </c:ext>
            </c:extLst>
          </c:dPt>
          <c:dPt>
            <c:idx val="3"/>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7-E178-4C29-A3C6-C3BCD09E412A}"/>
              </c:ext>
            </c:extLst>
          </c:dPt>
          <c:dPt>
            <c:idx val="4"/>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9-E178-4C29-A3C6-C3BCD09E412A}"/>
              </c:ext>
            </c:extLst>
          </c:dPt>
          <c:dLbls>
            <c:dLbl>
              <c:idx val="2"/>
              <c:layout>
                <c:manualLayout>
                  <c:x val="5.7651913772622417E-3"/>
                  <c:y val="1.82841041387911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178-4C29-A3C6-C3BCD09E412A}"/>
                </c:ext>
              </c:extLst>
            </c:dLbl>
            <c:dLbl>
              <c:idx val="3"/>
              <c:layout>
                <c:manualLayout>
                  <c:x val="2.038806216951029E-2"/>
                  <c:y val="8.135426956302711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178-4C29-A3C6-C3BCD09E412A}"/>
                </c:ext>
              </c:extLst>
            </c:dLbl>
            <c:dLbl>
              <c:idx val="4"/>
              <c:layout>
                <c:manualLayout>
                  <c:x val="-1.1487338926005597E-2"/>
                  <c:y val="4.1344850723072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178-4C29-A3C6-C3BCD09E412A}"/>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Sheet1!$A$38:$A$42</c:f>
              <c:strCache>
                <c:ptCount val="5"/>
                <c:pt idx="0">
                  <c:v>50年に限らず市が希望する年数借用できればいい</c:v>
                </c:pt>
                <c:pt idx="1">
                  <c:v>借地反対。土地を所有することとすれば良い</c:v>
                </c:pt>
                <c:pt idx="2">
                  <c:v>わからない</c:v>
                </c:pt>
                <c:pt idx="3">
                  <c:v>その他</c:v>
                </c:pt>
                <c:pt idx="4">
                  <c:v>無回答</c:v>
                </c:pt>
              </c:strCache>
            </c:strRef>
          </c:cat>
          <c:val>
            <c:numRef>
              <c:f>Sheet1!$B$38:$B$42</c:f>
              <c:numCache>
                <c:formatCode>General</c:formatCode>
                <c:ptCount val="5"/>
                <c:pt idx="0">
                  <c:v>0</c:v>
                </c:pt>
                <c:pt idx="1">
                  <c:v>6</c:v>
                </c:pt>
                <c:pt idx="2">
                  <c:v>2</c:v>
                </c:pt>
                <c:pt idx="3">
                  <c:v>1</c:v>
                </c:pt>
                <c:pt idx="4">
                  <c:v>1</c:v>
                </c:pt>
              </c:numCache>
            </c:numRef>
          </c:val>
          <c:extLst>
            <c:ext xmlns:c16="http://schemas.microsoft.com/office/drawing/2014/chart" uri="{C3380CC4-5D6E-409C-BE32-E72D297353CC}">
              <c16:uniqueId val="{0000000A-E178-4C29-A3C6-C3BCD09E412A}"/>
            </c:ext>
          </c:extLst>
        </c:ser>
        <c:dLbls>
          <c:showLegendKey val="0"/>
          <c:showVal val="0"/>
          <c:showCatName val="0"/>
          <c:showSerName val="0"/>
          <c:showPercent val="0"/>
          <c:showBubbleSize val="0"/>
          <c:showLeaderLines val="1"/>
        </c:dLbls>
        <c:firstSliceAng val="0"/>
      </c:pieChart>
      <c:spPr>
        <a:noFill/>
        <a:ln>
          <a:noFill/>
        </a:ln>
        <a:effectLst/>
      </c:spPr>
    </c:plotArea>
    <c:legend>
      <c:legendPos val="l"/>
      <c:layout>
        <c:manualLayout>
          <c:xMode val="edge"/>
          <c:yMode val="edge"/>
          <c:x val="7.8074378486957904E-2"/>
          <c:y val="0.30625277450035504"/>
          <c:w val="0.52592572422960482"/>
          <c:h val="0.61193636049753497"/>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solidFill>
      <a:schemeClr val="bg1"/>
    </a:solidFill>
    <a:ln>
      <a:solidFill>
        <a:srgbClr val="FF0000"/>
      </a:solid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800" b="1" dirty="0" smtClean="0">
                <a:latin typeface="メイリオ" panose="020B0604030504040204" pitchFamily="50" charset="-128"/>
                <a:ea typeface="メイリオ" panose="020B0604030504040204" pitchFamily="50" charset="-128"/>
              </a:rPr>
              <a:t>図書館の施設形態</a:t>
            </a:r>
            <a:endParaRPr lang="ja-JP" altLang="en-US" sz="1800" b="1" dirty="0">
              <a:latin typeface="メイリオ" panose="020B0604030504040204" pitchFamily="50" charset="-128"/>
              <a:ea typeface="メイリオ" panose="020B0604030504040204" pitchFamily="50" charset="-128"/>
            </a:endParaRP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autoTitleDeleted val="0"/>
    <c:plotArea>
      <c:layout>
        <c:manualLayout>
          <c:layoutTarget val="inner"/>
          <c:xMode val="edge"/>
          <c:yMode val="edge"/>
          <c:x val="0.22890146446169843"/>
          <c:y val="0.20988011967860498"/>
          <c:w val="0.53358880139982501"/>
          <c:h val="0.59289272792802949"/>
        </c:manualLayout>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D7-480B-9BED-14F9295C2A4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D7-480B-9BED-14F9295C2A4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D7-480B-9BED-14F9295C2A4D}"/>
              </c:ext>
            </c:extLst>
          </c:dPt>
          <c:dLbls>
            <c:dLbl>
              <c:idx val="0"/>
              <c:layout>
                <c:manualLayout>
                  <c:x val="-4.80356017608276E-2"/>
                  <c:y val="5.9259779790749693E-2"/>
                </c:manualLayout>
              </c:layout>
              <c:showLegendKey val="0"/>
              <c:showVal val="1"/>
              <c:showCatName val="1"/>
              <c:showSerName val="0"/>
              <c:showPercent val="0"/>
              <c:showBubbleSize val="0"/>
              <c:extLst>
                <c:ext xmlns:c15="http://schemas.microsoft.com/office/drawing/2012/chart" uri="{CE6537A1-D6FC-4f65-9D91-7224C49458BB}">
                  <c15:layout>
                    <c:manualLayout>
                      <c:w val="0.27671078384438452"/>
                      <c:h val="0.1363315084952296"/>
                    </c:manualLayout>
                  </c15:layout>
                </c:ext>
                <c:ext xmlns:c16="http://schemas.microsoft.com/office/drawing/2014/chart" uri="{C3380CC4-5D6E-409C-BE32-E72D297353CC}">
                  <c16:uniqueId val="{00000001-19D7-480B-9BED-14F9295C2A4D}"/>
                </c:ext>
              </c:extLst>
            </c:dLbl>
            <c:dLbl>
              <c:idx val="1"/>
              <c:layout>
                <c:manualLayout>
                  <c:x val="3.3285497665367057E-2"/>
                  <c:y val="-3.8779659906279899E-2"/>
                </c:manualLayout>
              </c:layout>
              <c:showLegendKey val="0"/>
              <c:showVal val="1"/>
              <c:showCatName val="1"/>
              <c:showSerName val="0"/>
              <c:showPercent val="0"/>
              <c:showBubbleSize val="0"/>
              <c:extLst>
                <c:ext xmlns:c15="http://schemas.microsoft.com/office/drawing/2012/chart" uri="{CE6537A1-D6FC-4f65-9D91-7224C49458BB}">
                  <c15:layout>
                    <c:manualLayout>
                      <c:w val="0.25803984351167986"/>
                      <c:h val="0.1363315084952296"/>
                    </c:manualLayout>
                  </c15:layout>
                </c:ext>
                <c:ext xmlns:c16="http://schemas.microsoft.com/office/drawing/2014/chart" uri="{C3380CC4-5D6E-409C-BE32-E72D297353CC}">
                  <c16:uniqueId val="{00000003-19D7-480B-9BED-14F9295C2A4D}"/>
                </c:ext>
              </c:extLst>
            </c:dLbl>
            <c:dLbl>
              <c:idx val="2"/>
              <c:layout>
                <c:manualLayout>
                  <c:x val="2.4743546638106285E-2"/>
                  <c:y val="6.2912617508487289E-3"/>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extLst>
                <c:ext xmlns:c15="http://schemas.microsoft.com/office/drawing/2012/chart" uri="{CE6537A1-D6FC-4f65-9D91-7224C49458BB}">
                  <c15:layout>
                    <c:manualLayout>
                      <c:w val="0.3702695014773762"/>
                      <c:h val="7.6652253772418258E-2"/>
                    </c:manualLayout>
                  </c15:layout>
                </c:ext>
                <c:ext xmlns:c16="http://schemas.microsoft.com/office/drawing/2014/chart" uri="{C3380CC4-5D6E-409C-BE32-E72D297353CC}">
                  <c16:uniqueId val="{00000005-19D7-480B-9BED-14F9295C2A4D}"/>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メイリオ" panose="020B0604030504040204" pitchFamily="50" charset="-128"/>
                    <a:ea typeface="メイリオ" panose="020B0604030504040204" pitchFamily="50" charset="-128"/>
                    <a:cs typeface="+mn-cs"/>
                  </a:defRPr>
                </a:pPr>
                <a:endParaRPr lang="ja-JP"/>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Sheet1!$A$45:$A$47</c:f>
              <c:strCache>
                <c:ptCount val="3"/>
                <c:pt idx="0">
                  <c:v>複合図書館</c:v>
                </c:pt>
                <c:pt idx="1">
                  <c:v>単独図書館</c:v>
                </c:pt>
                <c:pt idx="2">
                  <c:v>その他</c:v>
                </c:pt>
              </c:strCache>
            </c:strRef>
          </c:cat>
          <c:val>
            <c:numRef>
              <c:f>Sheet1!$B$45:$B$47</c:f>
              <c:numCache>
                <c:formatCode>General</c:formatCode>
                <c:ptCount val="3"/>
                <c:pt idx="0">
                  <c:v>18</c:v>
                </c:pt>
                <c:pt idx="1">
                  <c:v>9</c:v>
                </c:pt>
                <c:pt idx="2">
                  <c:v>1</c:v>
                </c:pt>
              </c:numCache>
            </c:numRef>
          </c:val>
          <c:extLst>
            <c:ext xmlns:c16="http://schemas.microsoft.com/office/drawing/2014/chart" uri="{C3380CC4-5D6E-409C-BE32-E72D297353CC}">
              <c16:uniqueId val="{00000006-19D7-480B-9BED-14F9295C2A4D}"/>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2337421817072537"/>
          <c:y val="0.78377642924869906"/>
          <c:w val="0.38859920909716389"/>
          <c:h val="0.1795627217091307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48000" cy="5095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84625" y="0"/>
            <a:ext cx="3048000" cy="509588"/>
          </a:xfrm>
          <a:prstGeom prst="rect">
            <a:avLst/>
          </a:prstGeom>
        </p:spPr>
        <p:txBody>
          <a:bodyPr vert="horz" lIns="91440" tIns="45720" rIns="91440" bIns="45720" rtlCol="0"/>
          <a:lstStyle>
            <a:lvl1pPr algn="r">
              <a:defRPr sz="1200"/>
            </a:lvl1pPr>
          </a:lstStyle>
          <a:p>
            <a:fld id="{1379125B-F1F9-4141-8F69-6AECF108BB4D}" type="datetimeFigureOut">
              <a:rPr kumimoji="1" lang="ja-JP" altLang="en-US" smtClean="0"/>
              <a:t>2021/2/15</a:t>
            </a:fld>
            <a:endParaRPr kumimoji="1" lang="ja-JP" altLang="en-US"/>
          </a:p>
        </p:txBody>
      </p:sp>
      <p:sp>
        <p:nvSpPr>
          <p:cNvPr id="4" name="フッター プレースホルダー 3"/>
          <p:cNvSpPr>
            <a:spLocks noGrp="1"/>
          </p:cNvSpPr>
          <p:nvPr>
            <p:ph type="ftr" sz="quarter" idx="2"/>
          </p:nvPr>
        </p:nvSpPr>
        <p:spPr>
          <a:xfrm>
            <a:off x="0" y="9655175"/>
            <a:ext cx="3048000" cy="509588"/>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84625" y="9655175"/>
            <a:ext cx="3048000" cy="509588"/>
          </a:xfrm>
          <a:prstGeom prst="rect">
            <a:avLst/>
          </a:prstGeom>
        </p:spPr>
        <p:txBody>
          <a:bodyPr vert="horz" lIns="91440" tIns="45720" rIns="91440" bIns="45720" rtlCol="0" anchor="b"/>
          <a:lstStyle>
            <a:lvl1pPr algn="r">
              <a:defRPr sz="1200"/>
            </a:lvl1pPr>
          </a:lstStyle>
          <a:p>
            <a:fld id="{4906207E-C0DA-4814-85FE-4AC3BD721C1B}" type="slidenum">
              <a:rPr kumimoji="1" lang="ja-JP" altLang="en-US" smtClean="0"/>
              <a:t>‹#›</a:t>
            </a:fld>
            <a:endParaRPr kumimoji="1" lang="ja-JP" altLang="en-US"/>
          </a:p>
        </p:txBody>
      </p:sp>
    </p:spTree>
    <p:extLst>
      <p:ext uri="{BB962C8B-B14F-4D97-AF65-F5344CB8AC3E}">
        <p14:creationId xmlns:p14="http://schemas.microsoft.com/office/powerpoint/2010/main" val="33400121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0.02198" units="1/cm"/>
          <inkml:channelProperty channel="Y" name="resolution" value="30" units="1/cm"/>
          <inkml:channelProperty channel="T" name="resolution" value="1" units="1/dev"/>
        </inkml:channelProperties>
      </inkml:inkSource>
      <inkml:timestamp xml:id="ts0" timeString="2020-10-14T00:56:23.231"/>
    </inkml:context>
    <inkml:brush xml:id="br0">
      <inkml:brushProperty name="width" value="0.05292" units="cm"/>
      <inkml:brushProperty name="height" value="0.05292" units="cm"/>
      <inkml:brushProperty name="color" value="#FF0000"/>
    </inkml:brush>
  </inkml:definitions>
  <inkml:trace contextRef="#ctx0" brushRef="#br0">2258 9798 0</inkml:trace>
</inkml:ink>
</file>

<file path=ppt/ink/ink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0.02198" units="1/cm"/>
          <inkml:channelProperty channel="Y" name="resolution" value="30" units="1/cm"/>
          <inkml:channelProperty channel="T" name="resolution" value="1" units="1/dev"/>
        </inkml:channelProperties>
      </inkml:inkSource>
      <inkml:timestamp xml:id="ts0" timeString="2020-10-14T00:56:23.231"/>
    </inkml:context>
    <inkml:brush xml:id="br0">
      <inkml:brushProperty name="width" value="0.05292" units="cm"/>
      <inkml:brushProperty name="height" value="0.05292" units="cm"/>
      <inkml:brushProperty name="color" value="#FF0000"/>
    </inkml:brush>
  </inkml:definitions>
  <inkml:trace contextRef="#ctx0" brushRef="#br0">2258 9798 0</inkml:trace>
</inkml:ink>
</file>

<file path=ppt/ink/ink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0.02198" units="1/cm"/>
          <inkml:channelProperty channel="Y" name="resolution" value="30" units="1/cm"/>
          <inkml:channelProperty channel="T" name="resolution" value="1" units="1/dev"/>
        </inkml:channelProperties>
      </inkml:inkSource>
      <inkml:timestamp xml:id="ts0" timeString="2020-10-14T00:56:23.231"/>
    </inkml:context>
    <inkml:brush xml:id="br0">
      <inkml:brushProperty name="width" value="0.05292" units="cm"/>
      <inkml:brushProperty name="height" value="0.05292" units="cm"/>
      <inkml:brushProperty name="color" value="#FF0000"/>
    </inkml:brush>
  </inkml:definitions>
  <inkml:trace contextRef="#ctx0" brushRef="#br0">2258 9798 0</inkml:trace>
</inkml:ink>
</file>

<file path=ppt/ink/ink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0.02198" units="1/cm"/>
          <inkml:channelProperty channel="Y" name="resolution" value="30" units="1/cm"/>
          <inkml:channelProperty channel="T" name="resolution" value="1" units="1/dev"/>
        </inkml:channelProperties>
      </inkml:inkSource>
      <inkml:timestamp xml:id="ts0" timeString="2020-10-14T00:56:23.231"/>
    </inkml:context>
    <inkml:brush xml:id="br0">
      <inkml:brushProperty name="width" value="0.05292" units="cm"/>
      <inkml:brushProperty name="height" value="0.05292" units="cm"/>
      <inkml:brushProperty name="color" value="#FF0000"/>
    </inkml:brush>
  </inkml:definitions>
  <inkml:trace contextRef="#ctx0" brushRef="#br0">2258 9798 0</inkml:trace>
</inkml:ink>
</file>

<file path=ppt/ink/ink5.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0.02198" units="1/cm"/>
          <inkml:channelProperty channel="Y" name="resolution" value="30" units="1/cm"/>
          <inkml:channelProperty channel="T" name="resolution" value="1" units="1/dev"/>
        </inkml:channelProperties>
      </inkml:inkSource>
      <inkml:timestamp xml:id="ts0" timeString="2020-10-14T00:56:23.231"/>
    </inkml:context>
    <inkml:brush xml:id="br0">
      <inkml:brushProperty name="width" value="0.05292" units="cm"/>
      <inkml:brushProperty name="height" value="0.05292" units="cm"/>
      <inkml:brushProperty name="color" value="#FF0000"/>
    </inkml:brush>
  </inkml:definitions>
  <inkml:trace contextRef="#ctx0" brushRef="#br0">2258 9798 0</inkml:trace>
</inkml:ink>
</file>

<file path=ppt/ink/ink6.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0.02198" units="1/cm"/>
          <inkml:channelProperty channel="Y" name="resolution" value="30" units="1/cm"/>
          <inkml:channelProperty channel="T" name="resolution" value="1" units="1/dev"/>
        </inkml:channelProperties>
      </inkml:inkSource>
      <inkml:timestamp xml:id="ts0" timeString="2020-10-14T00:56:23.231"/>
    </inkml:context>
    <inkml:brush xml:id="br0">
      <inkml:brushProperty name="width" value="0.05292" units="cm"/>
      <inkml:brushProperty name="height" value="0.05292" units="cm"/>
      <inkml:brushProperty name="color" value="#FF0000"/>
    </inkml:brush>
  </inkml:definitions>
  <inkml:trace contextRef="#ctx0" brushRef="#br0">2258 9798 0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3"/>
            <a:ext cx="3048159" cy="510003"/>
          </a:xfrm>
          <a:prstGeom prst="rect">
            <a:avLst/>
          </a:prstGeom>
        </p:spPr>
        <p:txBody>
          <a:bodyPr vert="horz" lIns="94695" tIns="47347" rIns="94695" bIns="47347" rtlCol="0"/>
          <a:lstStyle>
            <a:lvl1pPr algn="l">
              <a:defRPr sz="1200"/>
            </a:lvl1pPr>
          </a:lstStyle>
          <a:p>
            <a:endParaRPr kumimoji="1" lang="ja-JP" altLang="en-US"/>
          </a:p>
        </p:txBody>
      </p:sp>
      <p:sp>
        <p:nvSpPr>
          <p:cNvPr id="3" name="日付プレースホルダー 2"/>
          <p:cNvSpPr>
            <a:spLocks noGrp="1"/>
          </p:cNvSpPr>
          <p:nvPr>
            <p:ph type="dt" idx="1"/>
          </p:nvPr>
        </p:nvSpPr>
        <p:spPr>
          <a:xfrm>
            <a:off x="3984428" y="3"/>
            <a:ext cx="3048159" cy="510003"/>
          </a:xfrm>
          <a:prstGeom prst="rect">
            <a:avLst/>
          </a:prstGeom>
        </p:spPr>
        <p:txBody>
          <a:bodyPr vert="horz" lIns="94695" tIns="47347" rIns="94695" bIns="47347" rtlCol="0"/>
          <a:lstStyle>
            <a:lvl1pPr algn="r">
              <a:defRPr sz="1200"/>
            </a:lvl1pPr>
          </a:lstStyle>
          <a:p>
            <a:fld id="{D1C2285D-C77C-4F1E-9AE1-E2F593AB8DE5}" type="datetimeFigureOut">
              <a:rPr kumimoji="1" lang="ja-JP" altLang="en-US" smtClean="0"/>
              <a:t>2021/2/15</a:t>
            </a:fld>
            <a:endParaRPr kumimoji="1" lang="ja-JP" altLang="en-US"/>
          </a:p>
        </p:txBody>
      </p:sp>
      <p:sp>
        <p:nvSpPr>
          <p:cNvPr id="4" name="スライド イメージ プレースホルダー 3"/>
          <p:cNvSpPr>
            <a:spLocks noGrp="1" noRot="1" noChangeAspect="1"/>
          </p:cNvSpPr>
          <p:nvPr>
            <p:ph type="sldImg" idx="2"/>
          </p:nvPr>
        </p:nvSpPr>
        <p:spPr>
          <a:xfrm>
            <a:off x="1057275" y="1271588"/>
            <a:ext cx="4919663" cy="3429000"/>
          </a:xfrm>
          <a:prstGeom prst="rect">
            <a:avLst/>
          </a:prstGeom>
          <a:noFill/>
          <a:ln w="12700">
            <a:solidFill>
              <a:prstClr val="black"/>
            </a:solidFill>
          </a:ln>
        </p:spPr>
        <p:txBody>
          <a:bodyPr vert="horz" lIns="94695" tIns="47347" rIns="94695" bIns="47347" rtlCol="0" anchor="ctr"/>
          <a:lstStyle/>
          <a:p>
            <a:endParaRPr lang="ja-JP" altLang="en-US"/>
          </a:p>
        </p:txBody>
      </p:sp>
      <p:sp>
        <p:nvSpPr>
          <p:cNvPr id="5" name="ノート プレースホルダー 4"/>
          <p:cNvSpPr>
            <a:spLocks noGrp="1"/>
          </p:cNvSpPr>
          <p:nvPr>
            <p:ph type="body" sz="quarter" idx="3"/>
          </p:nvPr>
        </p:nvSpPr>
        <p:spPr>
          <a:xfrm>
            <a:off x="703422" y="4891792"/>
            <a:ext cx="5627370" cy="4002376"/>
          </a:xfrm>
          <a:prstGeom prst="rect">
            <a:avLst/>
          </a:prstGeom>
        </p:spPr>
        <p:txBody>
          <a:bodyPr vert="horz" lIns="94695" tIns="47347" rIns="94695" bIns="47347"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3" y="9654762"/>
            <a:ext cx="3048159" cy="510002"/>
          </a:xfrm>
          <a:prstGeom prst="rect">
            <a:avLst/>
          </a:prstGeom>
        </p:spPr>
        <p:txBody>
          <a:bodyPr vert="horz" lIns="94695" tIns="47347" rIns="94695" bIns="47347"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984428" y="9654762"/>
            <a:ext cx="3048159" cy="510002"/>
          </a:xfrm>
          <a:prstGeom prst="rect">
            <a:avLst/>
          </a:prstGeom>
        </p:spPr>
        <p:txBody>
          <a:bodyPr vert="horz" lIns="94695" tIns="47347" rIns="94695" bIns="47347" rtlCol="0" anchor="b"/>
          <a:lstStyle>
            <a:lvl1pPr algn="r">
              <a:defRPr sz="1200"/>
            </a:lvl1pPr>
          </a:lstStyle>
          <a:p>
            <a:fld id="{452BA917-6988-4458-9A89-499404690696}" type="slidenum">
              <a:rPr kumimoji="1" lang="ja-JP" altLang="en-US" smtClean="0"/>
              <a:t>‹#›</a:t>
            </a:fld>
            <a:endParaRPr kumimoji="1" lang="ja-JP" altLang="en-US"/>
          </a:p>
        </p:txBody>
      </p:sp>
    </p:spTree>
    <p:extLst>
      <p:ext uri="{BB962C8B-B14F-4D97-AF65-F5344CB8AC3E}">
        <p14:creationId xmlns:p14="http://schemas.microsoft.com/office/powerpoint/2010/main" val="158740217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defTabSz="947086">
              <a:defRPr/>
            </a:pPr>
            <a:fld id="{452BA917-6988-4458-9A89-499404690696}" type="slidenum">
              <a:rPr kumimoji="1" lang="ja-JP" altLang="en-US">
                <a:solidFill>
                  <a:prstClr val="black"/>
                </a:solidFill>
                <a:latin typeface="游ゴシック" panose="020F0502020204030204"/>
                <a:ea typeface="游ゴシック" panose="020B0400000000000000" pitchFamily="50" charset="-128"/>
              </a:rPr>
              <a:pPr defTabSz="947086">
                <a:defRPr/>
              </a:pPr>
              <a:t>9</a:t>
            </a:fld>
            <a:endParaRPr kumimoji="1" lang="ja-JP" altLang="en-US">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429309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452BA917-6988-4458-9A89-499404690696}" type="slidenum">
              <a:rPr kumimoji="1" lang="ja-JP" altLang="en-US" smtClean="0"/>
              <a:t>17</a:t>
            </a:fld>
            <a:endParaRPr kumimoji="1" lang="ja-JP" altLang="en-US"/>
          </a:p>
        </p:txBody>
      </p:sp>
    </p:spTree>
    <p:extLst>
      <p:ext uri="{BB962C8B-B14F-4D97-AF65-F5344CB8AC3E}">
        <p14:creationId xmlns:p14="http://schemas.microsoft.com/office/powerpoint/2010/main" val="108919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74859" y="1178222"/>
            <a:ext cx="8781733" cy="2506427"/>
          </a:xfrm>
        </p:spPr>
        <p:txBody>
          <a:bodyPr anchor="b"/>
          <a:lstStyle>
            <a:lvl1pPr algn="ctr">
              <a:defRPr sz="6299"/>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291431" y="3781306"/>
            <a:ext cx="7748588" cy="1738167"/>
          </a:xfrm>
        </p:spPr>
        <p:txBody>
          <a:bodyPr/>
          <a:lstStyle>
            <a:lvl1pPr marL="0" indent="0" algn="ctr">
              <a:buNone/>
              <a:defRPr sz="2520"/>
            </a:lvl1pPr>
            <a:lvl2pPr marL="479969" indent="0" algn="ctr">
              <a:buNone/>
              <a:defRPr sz="2100"/>
            </a:lvl2pPr>
            <a:lvl3pPr marL="959937" indent="0" algn="ctr">
              <a:buNone/>
              <a:defRPr sz="1890"/>
            </a:lvl3pPr>
            <a:lvl4pPr marL="1439906" indent="0" algn="ctr">
              <a:buNone/>
              <a:defRPr sz="1680"/>
            </a:lvl4pPr>
            <a:lvl5pPr marL="1919874" indent="0" algn="ctr">
              <a:buNone/>
              <a:defRPr sz="1680"/>
            </a:lvl5pPr>
            <a:lvl6pPr marL="2399843" indent="0" algn="ctr">
              <a:buNone/>
              <a:defRPr sz="1680"/>
            </a:lvl6pPr>
            <a:lvl7pPr marL="2879811" indent="0" algn="ctr">
              <a:buNone/>
              <a:defRPr sz="1680"/>
            </a:lvl7pPr>
            <a:lvl8pPr marL="3359780" indent="0" algn="ctr">
              <a:buNone/>
              <a:defRPr sz="1680"/>
            </a:lvl8pPr>
            <a:lvl9pPr marL="3839748" indent="0" algn="ctr">
              <a:buNone/>
              <a:defRPr sz="168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678CE789-5B03-4B97-9160-AD8F8137FED8}" type="datetime1">
              <a:rPr kumimoji="1" lang="ja-JP" altLang="en-US" smtClean="0"/>
              <a:t>2021/2/15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3866213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22DA329E-2A14-41B1-B344-4492A7A801AC}" type="datetime1">
              <a:rPr kumimoji="1" lang="ja-JP" altLang="en-US" smtClean="0"/>
              <a:t>2021/2/15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412863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3444" y="383297"/>
            <a:ext cx="2227719" cy="6101085"/>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710288" y="383297"/>
            <a:ext cx="6554014" cy="610108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CFE3F108-5A4E-4478-A972-085505C5BB5E}" type="datetime1">
              <a:rPr kumimoji="1" lang="ja-JP" altLang="en-US" smtClean="0"/>
              <a:t>2021/2/15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2592740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91431" y="1178222"/>
            <a:ext cx="7748588" cy="2506427"/>
          </a:xfrm>
        </p:spPr>
        <p:txBody>
          <a:bodyPr anchor="b"/>
          <a:lstStyle>
            <a:lvl1pPr algn="ctr">
              <a:defRPr sz="4724"/>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291431" y="3781306"/>
            <a:ext cx="7748588" cy="1738167"/>
          </a:xfrm>
        </p:spPr>
        <p:txBody>
          <a:bodyPr/>
          <a:lstStyle>
            <a:lvl1pPr marL="0" indent="0" algn="ctr">
              <a:buNone/>
              <a:defRPr sz="1890"/>
            </a:lvl1pPr>
            <a:lvl2pPr marL="359976" indent="0" algn="ctr">
              <a:buNone/>
              <a:defRPr sz="1575"/>
            </a:lvl2pPr>
            <a:lvl3pPr marL="719953" indent="0" algn="ctr">
              <a:buNone/>
              <a:defRPr sz="1417"/>
            </a:lvl3pPr>
            <a:lvl4pPr marL="1079929" indent="0" algn="ctr">
              <a:buNone/>
              <a:defRPr sz="1260"/>
            </a:lvl4pPr>
            <a:lvl5pPr marL="1439906" indent="0" algn="ctr">
              <a:buNone/>
              <a:defRPr sz="1260"/>
            </a:lvl5pPr>
            <a:lvl6pPr marL="1799882" indent="0" algn="ctr">
              <a:buNone/>
              <a:defRPr sz="1260"/>
            </a:lvl6pPr>
            <a:lvl7pPr marL="2159859" indent="0" algn="ctr">
              <a:buNone/>
              <a:defRPr sz="1260"/>
            </a:lvl7pPr>
            <a:lvl8pPr marL="2519835" indent="0" algn="ctr">
              <a:buNone/>
              <a:defRPr sz="1260"/>
            </a:lvl8pPr>
            <a:lvl9pPr marL="2879811" indent="0" algn="ctr">
              <a:buNone/>
              <a:defRPr sz="126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505581EB-8EA7-44D0-A25E-3A2A67744D55}" type="datetime1">
              <a:rPr kumimoji="1" lang="ja-JP" altLang="en-US" smtClean="0"/>
              <a:t>2021/2/15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1108474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AD38808-4428-469A-97FE-D364A9D0D34F}" type="datetime1">
              <a:rPr kumimoji="1" lang="ja-JP" altLang="en-US" smtClean="0"/>
              <a:t>2021/2/15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25324116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04907" y="1794831"/>
            <a:ext cx="8910876" cy="2994714"/>
          </a:xfrm>
        </p:spPr>
        <p:txBody>
          <a:bodyPr anchor="b"/>
          <a:lstStyle>
            <a:lvl1pPr>
              <a:defRPr sz="4724"/>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04907" y="4817876"/>
            <a:ext cx="8910876" cy="1574849"/>
          </a:xfrm>
        </p:spPr>
        <p:txBody>
          <a:bodyPr/>
          <a:lstStyle>
            <a:lvl1pPr marL="0" indent="0">
              <a:buNone/>
              <a:defRPr sz="1890">
                <a:solidFill>
                  <a:schemeClr val="tx1">
                    <a:tint val="75000"/>
                  </a:schemeClr>
                </a:solidFill>
              </a:defRPr>
            </a:lvl1pPr>
            <a:lvl2pPr marL="359976" indent="0">
              <a:buNone/>
              <a:defRPr sz="1575">
                <a:solidFill>
                  <a:schemeClr val="tx1">
                    <a:tint val="75000"/>
                  </a:schemeClr>
                </a:solidFill>
              </a:defRPr>
            </a:lvl2pPr>
            <a:lvl3pPr marL="719953" indent="0">
              <a:buNone/>
              <a:defRPr sz="1417">
                <a:solidFill>
                  <a:schemeClr val="tx1">
                    <a:tint val="75000"/>
                  </a:schemeClr>
                </a:solidFill>
              </a:defRPr>
            </a:lvl3pPr>
            <a:lvl4pPr marL="1079929" indent="0">
              <a:buNone/>
              <a:defRPr sz="1260">
                <a:solidFill>
                  <a:schemeClr val="tx1">
                    <a:tint val="75000"/>
                  </a:schemeClr>
                </a:solidFill>
              </a:defRPr>
            </a:lvl4pPr>
            <a:lvl5pPr marL="1439906" indent="0">
              <a:buNone/>
              <a:defRPr sz="1260">
                <a:solidFill>
                  <a:schemeClr val="tx1">
                    <a:tint val="75000"/>
                  </a:schemeClr>
                </a:solidFill>
              </a:defRPr>
            </a:lvl5pPr>
            <a:lvl6pPr marL="1799882" indent="0">
              <a:buNone/>
              <a:defRPr sz="1260">
                <a:solidFill>
                  <a:schemeClr val="tx1">
                    <a:tint val="75000"/>
                  </a:schemeClr>
                </a:solidFill>
              </a:defRPr>
            </a:lvl6pPr>
            <a:lvl7pPr marL="2159859" indent="0">
              <a:buNone/>
              <a:defRPr sz="1260">
                <a:solidFill>
                  <a:schemeClr val="tx1">
                    <a:tint val="75000"/>
                  </a:schemeClr>
                </a:solidFill>
              </a:defRPr>
            </a:lvl7pPr>
            <a:lvl8pPr marL="2519835" indent="0">
              <a:buNone/>
              <a:defRPr sz="1260">
                <a:solidFill>
                  <a:schemeClr val="tx1">
                    <a:tint val="75000"/>
                  </a:schemeClr>
                </a:solidFill>
              </a:defRPr>
            </a:lvl8pPr>
            <a:lvl9pPr marL="2879811" indent="0">
              <a:buNone/>
              <a:defRPr sz="126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4A55966-1D85-4279-BE31-AB866A8A350C}" type="datetime1">
              <a:rPr kumimoji="1" lang="ja-JP" altLang="en-US" smtClean="0"/>
              <a:t>2021/2/15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267703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710287" y="1916484"/>
            <a:ext cx="4390866" cy="456789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5230297" y="1916484"/>
            <a:ext cx="4390866" cy="456789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EBF9FB43-7987-4F33-92DE-3570D6B23E7A}" type="datetime1">
              <a:rPr kumimoji="1" lang="ja-JP" altLang="en-US" smtClean="0"/>
              <a:t>2021/2/15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41990821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711633" y="383299"/>
            <a:ext cx="8910876" cy="1391534"/>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11634" y="1764832"/>
            <a:ext cx="4370687" cy="864917"/>
          </a:xfrm>
        </p:spPr>
        <p:txBody>
          <a:bodyPr anchor="b"/>
          <a:lstStyle>
            <a:lvl1pPr marL="0" indent="0">
              <a:buNone/>
              <a:defRPr sz="1890" b="1"/>
            </a:lvl1pPr>
            <a:lvl2pPr marL="359976" indent="0">
              <a:buNone/>
              <a:defRPr sz="1575" b="1"/>
            </a:lvl2pPr>
            <a:lvl3pPr marL="719953" indent="0">
              <a:buNone/>
              <a:defRPr sz="1417" b="1"/>
            </a:lvl3pPr>
            <a:lvl4pPr marL="1079929" indent="0">
              <a:buNone/>
              <a:defRPr sz="1260" b="1"/>
            </a:lvl4pPr>
            <a:lvl5pPr marL="1439906" indent="0">
              <a:buNone/>
              <a:defRPr sz="1260" b="1"/>
            </a:lvl5pPr>
            <a:lvl6pPr marL="1799882" indent="0">
              <a:buNone/>
              <a:defRPr sz="1260" b="1"/>
            </a:lvl6pPr>
            <a:lvl7pPr marL="2159859" indent="0">
              <a:buNone/>
              <a:defRPr sz="1260" b="1"/>
            </a:lvl7pPr>
            <a:lvl8pPr marL="2519835" indent="0">
              <a:buNone/>
              <a:defRPr sz="1260" b="1"/>
            </a:lvl8pPr>
            <a:lvl9pPr marL="2879811" indent="0">
              <a:buNone/>
              <a:defRPr sz="126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711634" y="2629749"/>
            <a:ext cx="4370687" cy="3867965"/>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5230297" y="1764832"/>
            <a:ext cx="4392212" cy="864917"/>
          </a:xfrm>
        </p:spPr>
        <p:txBody>
          <a:bodyPr anchor="b"/>
          <a:lstStyle>
            <a:lvl1pPr marL="0" indent="0">
              <a:buNone/>
              <a:defRPr sz="1890" b="1"/>
            </a:lvl1pPr>
            <a:lvl2pPr marL="359976" indent="0">
              <a:buNone/>
              <a:defRPr sz="1575" b="1"/>
            </a:lvl2pPr>
            <a:lvl3pPr marL="719953" indent="0">
              <a:buNone/>
              <a:defRPr sz="1417" b="1"/>
            </a:lvl3pPr>
            <a:lvl4pPr marL="1079929" indent="0">
              <a:buNone/>
              <a:defRPr sz="1260" b="1"/>
            </a:lvl4pPr>
            <a:lvl5pPr marL="1439906" indent="0">
              <a:buNone/>
              <a:defRPr sz="1260" b="1"/>
            </a:lvl5pPr>
            <a:lvl6pPr marL="1799882" indent="0">
              <a:buNone/>
              <a:defRPr sz="1260" b="1"/>
            </a:lvl6pPr>
            <a:lvl7pPr marL="2159859" indent="0">
              <a:buNone/>
              <a:defRPr sz="1260" b="1"/>
            </a:lvl7pPr>
            <a:lvl8pPr marL="2519835" indent="0">
              <a:buNone/>
              <a:defRPr sz="1260" b="1"/>
            </a:lvl8pPr>
            <a:lvl9pPr marL="2879811" indent="0">
              <a:buNone/>
              <a:defRPr sz="126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5230297" y="2629749"/>
            <a:ext cx="4392212" cy="3867965"/>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8902A106-5335-4EBF-A3D0-78E4B0E64BB2}" type="datetime1">
              <a:rPr kumimoji="1" lang="ja-JP" altLang="en-US" smtClean="0"/>
              <a:t>2021/2/15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28581999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13D9770-CC76-4062-9B58-2FFB387DBDDF}" type="datetime1">
              <a:rPr kumimoji="1" lang="ja-JP" altLang="en-US" smtClean="0"/>
              <a:t>2021/2/15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3854508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3828CCF-7A71-400B-AD0A-CF3A862B5DDB}" type="datetime1">
              <a:rPr kumimoji="1" lang="ja-JP" altLang="en-US" smtClean="0"/>
              <a:t>2021/2/15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3921302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711633" y="479954"/>
            <a:ext cx="3332162" cy="1679840"/>
          </a:xfrm>
        </p:spPr>
        <p:txBody>
          <a:bodyPr anchor="b"/>
          <a:lstStyle>
            <a:lvl1pPr>
              <a:defRPr sz="252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4392212" y="1036570"/>
            <a:ext cx="5230297" cy="5116178"/>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711633" y="2159794"/>
            <a:ext cx="3332162" cy="4001285"/>
          </a:xfrm>
        </p:spPr>
        <p:txBody>
          <a:bodyPr/>
          <a:lstStyle>
            <a:lvl1pPr marL="0" indent="0">
              <a:buNone/>
              <a:defRPr sz="1260"/>
            </a:lvl1pPr>
            <a:lvl2pPr marL="359976" indent="0">
              <a:buNone/>
              <a:defRPr sz="1102"/>
            </a:lvl2pPr>
            <a:lvl3pPr marL="719953" indent="0">
              <a:buNone/>
              <a:defRPr sz="945"/>
            </a:lvl3pPr>
            <a:lvl4pPr marL="1079929" indent="0">
              <a:buNone/>
              <a:defRPr sz="787"/>
            </a:lvl4pPr>
            <a:lvl5pPr marL="1439906" indent="0">
              <a:buNone/>
              <a:defRPr sz="787"/>
            </a:lvl5pPr>
            <a:lvl6pPr marL="1799882" indent="0">
              <a:buNone/>
              <a:defRPr sz="787"/>
            </a:lvl6pPr>
            <a:lvl7pPr marL="2159859" indent="0">
              <a:buNone/>
              <a:defRPr sz="787"/>
            </a:lvl7pPr>
            <a:lvl8pPr marL="2519835" indent="0">
              <a:buNone/>
              <a:defRPr sz="787"/>
            </a:lvl8pPr>
            <a:lvl9pPr marL="2879811" indent="0">
              <a:buNone/>
              <a:defRPr sz="787"/>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A2A3655-1CE2-421A-9FFD-6D0C17FA3763}" type="datetime1">
              <a:rPr kumimoji="1" lang="ja-JP" altLang="en-US" smtClean="0"/>
              <a:t>2021/2/15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3710407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F69FF99F-185E-44A9-BA86-86D64C037406}" type="datetime1">
              <a:rPr kumimoji="1" lang="ja-JP" altLang="en-US" smtClean="0"/>
              <a:t>2021/2/15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36877294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711633" y="479954"/>
            <a:ext cx="3332162" cy="1679840"/>
          </a:xfrm>
        </p:spPr>
        <p:txBody>
          <a:bodyPr anchor="b"/>
          <a:lstStyle>
            <a:lvl1pPr>
              <a:defRPr sz="252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4392212" y="1036570"/>
            <a:ext cx="5230297" cy="5116178"/>
          </a:xfrm>
        </p:spPr>
        <p:txBody>
          <a:bodyPr/>
          <a:lstStyle>
            <a:lvl1pPr marL="0" indent="0">
              <a:buNone/>
              <a:defRPr sz="2520"/>
            </a:lvl1pPr>
            <a:lvl2pPr marL="359976" indent="0">
              <a:buNone/>
              <a:defRPr sz="2205"/>
            </a:lvl2pPr>
            <a:lvl3pPr marL="719953" indent="0">
              <a:buNone/>
              <a:defRPr sz="1890"/>
            </a:lvl3pPr>
            <a:lvl4pPr marL="1079929" indent="0">
              <a:buNone/>
              <a:defRPr sz="1575"/>
            </a:lvl4pPr>
            <a:lvl5pPr marL="1439906" indent="0">
              <a:buNone/>
              <a:defRPr sz="1575"/>
            </a:lvl5pPr>
            <a:lvl6pPr marL="1799882" indent="0">
              <a:buNone/>
              <a:defRPr sz="1575"/>
            </a:lvl6pPr>
            <a:lvl7pPr marL="2159859" indent="0">
              <a:buNone/>
              <a:defRPr sz="1575"/>
            </a:lvl7pPr>
            <a:lvl8pPr marL="2519835" indent="0">
              <a:buNone/>
              <a:defRPr sz="1575"/>
            </a:lvl8pPr>
            <a:lvl9pPr marL="2879811" indent="0">
              <a:buNone/>
              <a:defRPr sz="1575"/>
            </a:lvl9pPr>
          </a:lstStyle>
          <a:p>
            <a:endParaRPr kumimoji="1" lang="ja-JP" altLang="en-US"/>
          </a:p>
        </p:txBody>
      </p:sp>
      <p:sp>
        <p:nvSpPr>
          <p:cNvPr id="4" name="テキスト プレースホルダー 3"/>
          <p:cNvSpPr>
            <a:spLocks noGrp="1"/>
          </p:cNvSpPr>
          <p:nvPr>
            <p:ph type="body" sz="half" idx="2"/>
          </p:nvPr>
        </p:nvSpPr>
        <p:spPr>
          <a:xfrm>
            <a:off x="711633" y="2159794"/>
            <a:ext cx="3332162" cy="4001285"/>
          </a:xfrm>
        </p:spPr>
        <p:txBody>
          <a:bodyPr/>
          <a:lstStyle>
            <a:lvl1pPr marL="0" indent="0">
              <a:buNone/>
              <a:defRPr sz="1260"/>
            </a:lvl1pPr>
            <a:lvl2pPr marL="359976" indent="0">
              <a:buNone/>
              <a:defRPr sz="1102"/>
            </a:lvl2pPr>
            <a:lvl3pPr marL="719953" indent="0">
              <a:buNone/>
              <a:defRPr sz="945"/>
            </a:lvl3pPr>
            <a:lvl4pPr marL="1079929" indent="0">
              <a:buNone/>
              <a:defRPr sz="787"/>
            </a:lvl4pPr>
            <a:lvl5pPr marL="1439906" indent="0">
              <a:buNone/>
              <a:defRPr sz="787"/>
            </a:lvl5pPr>
            <a:lvl6pPr marL="1799882" indent="0">
              <a:buNone/>
              <a:defRPr sz="787"/>
            </a:lvl6pPr>
            <a:lvl7pPr marL="2159859" indent="0">
              <a:buNone/>
              <a:defRPr sz="787"/>
            </a:lvl7pPr>
            <a:lvl8pPr marL="2519835" indent="0">
              <a:buNone/>
              <a:defRPr sz="787"/>
            </a:lvl8pPr>
            <a:lvl9pPr marL="2879811" indent="0">
              <a:buNone/>
              <a:defRPr sz="787"/>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5A911AC-96A9-43BC-89D0-4113D1978E82}" type="datetime1">
              <a:rPr kumimoji="1" lang="ja-JP" altLang="en-US" smtClean="0"/>
              <a:t>2021/2/15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35875777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A0FDD03-5EBB-4CF3-8E71-3AA06A9FF347}" type="datetime1">
              <a:rPr kumimoji="1" lang="ja-JP" altLang="en-US" smtClean="0"/>
              <a:t>2021/2/15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3152360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393444" y="383297"/>
            <a:ext cx="2227719" cy="610108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710288" y="383297"/>
            <a:ext cx="6554014" cy="610108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9BD9FBF-990F-44E5-8218-C3E8CF5DDAA8}" type="datetime1">
              <a:rPr kumimoji="1" lang="ja-JP" altLang="en-US" smtClean="0"/>
              <a:t>2021/2/15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2501626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04907" y="1794831"/>
            <a:ext cx="8910876" cy="2994714"/>
          </a:xfrm>
        </p:spPr>
        <p:txBody>
          <a:bodyPr anchor="b"/>
          <a:lstStyle>
            <a:lvl1pPr>
              <a:defRPr sz="6299"/>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704907" y="4817876"/>
            <a:ext cx="8910876" cy="1574849"/>
          </a:xfrm>
        </p:spPr>
        <p:txBody>
          <a:bodyPr/>
          <a:lstStyle>
            <a:lvl1pPr marL="0" indent="0">
              <a:buNone/>
              <a:defRPr sz="2520">
                <a:solidFill>
                  <a:schemeClr val="tx1"/>
                </a:solidFill>
              </a:defRPr>
            </a:lvl1pPr>
            <a:lvl2pPr marL="479969" indent="0">
              <a:buNone/>
              <a:defRPr sz="2100">
                <a:solidFill>
                  <a:schemeClr val="tx1">
                    <a:tint val="75000"/>
                  </a:schemeClr>
                </a:solidFill>
              </a:defRPr>
            </a:lvl2pPr>
            <a:lvl3pPr marL="959937" indent="0">
              <a:buNone/>
              <a:defRPr sz="1890">
                <a:solidFill>
                  <a:schemeClr val="tx1">
                    <a:tint val="75000"/>
                  </a:schemeClr>
                </a:solidFill>
              </a:defRPr>
            </a:lvl3pPr>
            <a:lvl4pPr marL="1439906" indent="0">
              <a:buNone/>
              <a:defRPr sz="1680">
                <a:solidFill>
                  <a:schemeClr val="tx1">
                    <a:tint val="75000"/>
                  </a:schemeClr>
                </a:solidFill>
              </a:defRPr>
            </a:lvl4pPr>
            <a:lvl5pPr marL="1919874" indent="0">
              <a:buNone/>
              <a:defRPr sz="1680">
                <a:solidFill>
                  <a:schemeClr val="tx1">
                    <a:tint val="75000"/>
                  </a:schemeClr>
                </a:solidFill>
              </a:defRPr>
            </a:lvl5pPr>
            <a:lvl6pPr marL="2399843" indent="0">
              <a:buNone/>
              <a:defRPr sz="1680">
                <a:solidFill>
                  <a:schemeClr val="tx1">
                    <a:tint val="75000"/>
                  </a:schemeClr>
                </a:solidFill>
              </a:defRPr>
            </a:lvl6pPr>
            <a:lvl7pPr marL="2879811" indent="0">
              <a:buNone/>
              <a:defRPr sz="1680">
                <a:solidFill>
                  <a:schemeClr val="tx1">
                    <a:tint val="75000"/>
                  </a:schemeClr>
                </a:solidFill>
              </a:defRPr>
            </a:lvl7pPr>
            <a:lvl8pPr marL="3359780" indent="0">
              <a:buNone/>
              <a:defRPr sz="1680">
                <a:solidFill>
                  <a:schemeClr val="tx1">
                    <a:tint val="75000"/>
                  </a:schemeClr>
                </a:solidFill>
              </a:defRPr>
            </a:lvl8pPr>
            <a:lvl9pPr marL="3839748" indent="0">
              <a:buNone/>
              <a:defRPr sz="168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96B9B67F-549D-4B5D-87D6-87C2B73550E6}" type="datetime1">
              <a:rPr kumimoji="1" lang="ja-JP" altLang="en-US" smtClean="0"/>
              <a:t>2021/2/15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2072424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710287" y="1916484"/>
            <a:ext cx="4390866" cy="456789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230297" y="1916484"/>
            <a:ext cx="4390866" cy="456789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74F6B71C-A29D-4D21-811A-6886510E36C5}" type="datetime1">
              <a:rPr kumimoji="1" lang="ja-JP" altLang="en-US" smtClean="0"/>
              <a:t>2021/2/15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1392330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11633" y="383299"/>
            <a:ext cx="8910876" cy="1391534"/>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711634" y="1764832"/>
            <a:ext cx="4370687" cy="864917"/>
          </a:xfr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ja-JP" altLang="en-US" smtClean="0"/>
              <a:t>マスター テキストの書式設定</a:t>
            </a:r>
          </a:p>
        </p:txBody>
      </p:sp>
      <p:sp>
        <p:nvSpPr>
          <p:cNvPr id="4" name="Content Placeholder 3"/>
          <p:cNvSpPr>
            <a:spLocks noGrp="1"/>
          </p:cNvSpPr>
          <p:nvPr>
            <p:ph sz="half" idx="2"/>
          </p:nvPr>
        </p:nvSpPr>
        <p:spPr>
          <a:xfrm>
            <a:off x="711634" y="2629749"/>
            <a:ext cx="4370687" cy="386796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230297" y="1764832"/>
            <a:ext cx="4392212" cy="864917"/>
          </a:xfrm>
        </p:spPr>
        <p:txBody>
          <a:bodyPr anchor="b"/>
          <a:lstStyle>
            <a:lvl1pPr marL="0" indent="0">
              <a:buNone/>
              <a:defRPr sz="2520" b="1"/>
            </a:lvl1pPr>
            <a:lvl2pPr marL="479969" indent="0">
              <a:buNone/>
              <a:defRPr sz="2100" b="1"/>
            </a:lvl2pPr>
            <a:lvl3pPr marL="959937" indent="0">
              <a:buNone/>
              <a:defRPr sz="1890" b="1"/>
            </a:lvl3pPr>
            <a:lvl4pPr marL="1439906" indent="0">
              <a:buNone/>
              <a:defRPr sz="1680" b="1"/>
            </a:lvl4pPr>
            <a:lvl5pPr marL="1919874" indent="0">
              <a:buNone/>
              <a:defRPr sz="1680" b="1"/>
            </a:lvl5pPr>
            <a:lvl6pPr marL="2399843" indent="0">
              <a:buNone/>
              <a:defRPr sz="1680" b="1"/>
            </a:lvl6pPr>
            <a:lvl7pPr marL="2879811" indent="0">
              <a:buNone/>
              <a:defRPr sz="1680" b="1"/>
            </a:lvl7pPr>
            <a:lvl8pPr marL="3359780" indent="0">
              <a:buNone/>
              <a:defRPr sz="1680" b="1"/>
            </a:lvl8pPr>
            <a:lvl9pPr marL="3839748" indent="0">
              <a:buNone/>
              <a:defRPr sz="168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230297" y="2629749"/>
            <a:ext cx="4392212" cy="386796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18CCE477-FB7D-47BA-90C6-4FE021FF5219}" type="datetime1">
              <a:rPr kumimoji="1" lang="ja-JP" altLang="en-US" smtClean="0"/>
              <a:t>2021/2/15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2359688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D022E610-6196-4AAD-9BFA-E8B7B591C9A2}" type="datetime1">
              <a:rPr kumimoji="1" lang="ja-JP" altLang="en-US" smtClean="0"/>
              <a:t>2021/2/15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436358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51E87B-3755-403D-B9DD-4EE7F1B22C3E}" type="datetime1">
              <a:rPr kumimoji="1" lang="ja-JP" altLang="en-US" smtClean="0"/>
              <a:t>2021/2/15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3263609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11633" y="479954"/>
            <a:ext cx="3332162" cy="1679840"/>
          </a:xfrm>
        </p:spPr>
        <p:txBody>
          <a:bodyPr anchor="b"/>
          <a:lstStyle>
            <a:lvl1pPr>
              <a:defRPr sz="3359"/>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392212" y="1036570"/>
            <a:ext cx="5230297" cy="5116178"/>
          </a:xfrm>
        </p:spPr>
        <p:txBody>
          <a:bodyPr/>
          <a:lstStyle>
            <a:lvl1pPr>
              <a:defRPr sz="3359"/>
            </a:lvl1pPr>
            <a:lvl2pPr>
              <a:defRPr sz="2939"/>
            </a:lvl2pPr>
            <a:lvl3pPr>
              <a:defRPr sz="2520"/>
            </a:lvl3pPr>
            <a:lvl4pPr>
              <a:defRPr sz="2100"/>
            </a:lvl4pPr>
            <a:lvl5pPr>
              <a:defRPr sz="2100"/>
            </a:lvl5pPr>
            <a:lvl6pPr>
              <a:defRPr sz="2100"/>
            </a:lvl6pPr>
            <a:lvl7pPr>
              <a:defRPr sz="2100"/>
            </a:lvl7pPr>
            <a:lvl8pPr>
              <a:defRPr sz="2100"/>
            </a:lvl8pPr>
            <a:lvl9pPr>
              <a:defRPr sz="21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711633" y="2159794"/>
            <a:ext cx="3332162" cy="4001285"/>
          </a:xfr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B7FFF44B-5FCC-4D26-BEE3-536F7120824B}" type="datetime1">
              <a:rPr kumimoji="1" lang="ja-JP" altLang="en-US" smtClean="0"/>
              <a:t>2021/2/15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1201601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11633" y="479954"/>
            <a:ext cx="3332162" cy="1679840"/>
          </a:xfrm>
        </p:spPr>
        <p:txBody>
          <a:bodyPr anchor="b"/>
          <a:lstStyle>
            <a:lvl1pPr>
              <a:defRPr sz="3359"/>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4392212" y="1036570"/>
            <a:ext cx="5230297" cy="5116178"/>
          </a:xfrm>
        </p:spPr>
        <p:txBody>
          <a:bodyPr anchor="t"/>
          <a:lstStyle>
            <a:lvl1pPr marL="0" indent="0">
              <a:buNone/>
              <a:defRPr sz="3359"/>
            </a:lvl1pPr>
            <a:lvl2pPr marL="479969" indent="0">
              <a:buNone/>
              <a:defRPr sz="2939"/>
            </a:lvl2pPr>
            <a:lvl3pPr marL="959937" indent="0">
              <a:buNone/>
              <a:defRPr sz="2520"/>
            </a:lvl3pPr>
            <a:lvl4pPr marL="1439906" indent="0">
              <a:buNone/>
              <a:defRPr sz="2100"/>
            </a:lvl4pPr>
            <a:lvl5pPr marL="1919874" indent="0">
              <a:buNone/>
              <a:defRPr sz="2100"/>
            </a:lvl5pPr>
            <a:lvl6pPr marL="2399843" indent="0">
              <a:buNone/>
              <a:defRPr sz="2100"/>
            </a:lvl6pPr>
            <a:lvl7pPr marL="2879811" indent="0">
              <a:buNone/>
              <a:defRPr sz="2100"/>
            </a:lvl7pPr>
            <a:lvl8pPr marL="3359780" indent="0">
              <a:buNone/>
              <a:defRPr sz="2100"/>
            </a:lvl8pPr>
            <a:lvl9pPr marL="3839748" indent="0">
              <a:buNone/>
              <a:defRPr sz="2100"/>
            </a:lvl9pPr>
          </a:lstStyle>
          <a:p>
            <a:r>
              <a:rPr lang="ja-JP" altLang="en-US" smtClean="0"/>
              <a:t>図を追加</a:t>
            </a:r>
            <a:endParaRPr lang="en-US" dirty="0"/>
          </a:p>
        </p:txBody>
      </p:sp>
      <p:sp>
        <p:nvSpPr>
          <p:cNvPr id="4" name="Text Placeholder 3"/>
          <p:cNvSpPr>
            <a:spLocks noGrp="1"/>
          </p:cNvSpPr>
          <p:nvPr>
            <p:ph type="body" sz="half" idx="2"/>
          </p:nvPr>
        </p:nvSpPr>
        <p:spPr>
          <a:xfrm>
            <a:off x="711633" y="2159794"/>
            <a:ext cx="3332162" cy="4001285"/>
          </a:xfrm>
        </p:spPr>
        <p:txBody>
          <a:bodyPr/>
          <a:lstStyle>
            <a:lvl1pPr marL="0" indent="0">
              <a:buNone/>
              <a:defRPr sz="1680"/>
            </a:lvl1pPr>
            <a:lvl2pPr marL="479969" indent="0">
              <a:buNone/>
              <a:defRPr sz="1470"/>
            </a:lvl2pPr>
            <a:lvl3pPr marL="959937" indent="0">
              <a:buNone/>
              <a:defRPr sz="1260"/>
            </a:lvl3pPr>
            <a:lvl4pPr marL="1439906" indent="0">
              <a:buNone/>
              <a:defRPr sz="1050"/>
            </a:lvl4pPr>
            <a:lvl5pPr marL="1919874" indent="0">
              <a:buNone/>
              <a:defRPr sz="1050"/>
            </a:lvl5pPr>
            <a:lvl6pPr marL="2399843" indent="0">
              <a:buNone/>
              <a:defRPr sz="1050"/>
            </a:lvl6pPr>
            <a:lvl7pPr marL="2879811" indent="0">
              <a:buNone/>
              <a:defRPr sz="1050"/>
            </a:lvl7pPr>
            <a:lvl8pPr marL="3359780" indent="0">
              <a:buNone/>
              <a:defRPr sz="1050"/>
            </a:lvl8pPr>
            <a:lvl9pPr marL="3839748" indent="0">
              <a:buNone/>
              <a:defRPr sz="105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7CDE8AA3-026F-4E62-8D45-496CE583B253}" type="datetime1">
              <a:rPr kumimoji="1" lang="ja-JP" altLang="en-US" smtClean="0"/>
              <a:t>2021/2/15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3833133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0287" y="383299"/>
            <a:ext cx="8910876" cy="1391534"/>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710287" y="1916484"/>
            <a:ext cx="8910876" cy="456789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10287" y="6672698"/>
            <a:ext cx="2324576" cy="383297"/>
          </a:xfrm>
          <a:prstGeom prst="rect">
            <a:avLst/>
          </a:prstGeom>
        </p:spPr>
        <p:txBody>
          <a:bodyPr vert="horz" lIns="91440" tIns="45720" rIns="91440" bIns="45720" rtlCol="0" anchor="ctr"/>
          <a:lstStyle>
            <a:lvl1pPr algn="l">
              <a:defRPr sz="1260">
                <a:solidFill>
                  <a:schemeClr val="tx1">
                    <a:tint val="75000"/>
                  </a:schemeClr>
                </a:solidFill>
              </a:defRPr>
            </a:lvl1pPr>
          </a:lstStyle>
          <a:p>
            <a:fld id="{84408745-7677-4423-BF5D-7E9687A26F70}" type="datetime1">
              <a:rPr kumimoji="1" lang="ja-JP" altLang="en-US" smtClean="0"/>
              <a:t>2021/2/15</a:t>
            </a:fld>
            <a:endParaRPr kumimoji="1" lang="ja-JP" altLang="en-US"/>
          </a:p>
        </p:txBody>
      </p:sp>
      <p:sp>
        <p:nvSpPr>
          <p:cNvPr id="5" name="Footer Placeholder 4"/>
          <p:cNvSpPr>
            <a:spLocks noGrp="1"/>
          </p:cNvSpPr>
          <p:nvPr>
            <p:ph type="ftr" sz="quarter" idx="3"/>
          </p:nvPr>
        </p:nvSpPr>
        <p:spPr>
          <a:xfrm>
            <a:off x="3422293" y="6672698"/>
            <a:ext cx="3486864" cy="383297"/>
          </a:xfrm>
          <a:prstGeom prst="rect">
            <a:avLst/>
          </a:prstGeom>
        </p:spPr>
        <p:txBody>
          <a:bodyPr vert="horz" lIns="91440" tIns="45720" rIns="91440" bIns="45720" rtlCol="0" anchor="ctr"/>
          <a:lstStyle>
            <a:lvl1pPr algn="ctr">
              <a:defRPr sz="126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296587" y="6672698"/>
            <a:ext cx="2324576" cy="383297"/>
          </a:xfrm>
          <a:prstGeom prst="rect">
            <a:avLst/>
          </a:prstGeom>
        </p:spPr>
        <p:txBody>
          <a:bodyPr vert="horz" lIns="91440" tIns="45720" rIns="91440" bIns="45720" rtlCol="0" anchor="ctr"/>
          <a:lstStyle>
            <a:lvl1pPr algn="r">
              <a:defRPr sz="1260">
                <a:solidFill>
                  <a:schemeClr val="tx1">
                    <a:tint val="75000"/>
                  </a:schemeClr>
                </a:solidFill>
              </a:defRPr>
            </a:lvl1pPr>
          </a:lstStyle>
          <a:p>
            <a:fld id="{05A3A06C-717F-4583-9FFA-7517C86E0F03}" type="slidenum">
              <a:rPr kumimoji="1" lang="ja-JP" altLang="en-US" smtClean="0"/>
              <a:t>‹#›</a:t>
            </a:fld>
            <a:endParaRPr kumimoji="1" lang="ja-JP" altLang="en-US"/>
          </a:p>
        </p:txBody>
      </p:sp>
    </p:spTree>
    <p:extLst>
      <p:ext uri="{BB962C8B-B14F-4D97-AF65-F5344CB8AC3E}">
        <p14:creationId xmlns:p14="http://schemas.microsoft.com/office/powerpoint/2010/main" val="13610710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59937" rtl="0" eaLnBrk="1" latinLnBrk="0" hangingPunct="1">
        <a:lnSpc>
          <a:spcPct val="90000"/>
        </a:lnSpc>
        <a:spcBef>
          <a:spcPct val="0"/>
        </a:spcBef>
        <a:buNone/>
        <a:defRPr kumimoji="1" sz="4619" kern="1200">
          <a:solidFill>
            <a:schemeClr val="tx1"/>
          </a:solidFill>
          <a:latin typeface="+mj-lt"/>
          <a:ea typeface="+mj-ea"/>
          <a:cs typeface="+mj-cs"/>
        </a:defRPr>
      </a:lvl1pPr>
    </p:titleStyle>
    <p:body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p:bodyStyle>
    <p:otherStyle>
      <a:defPPr>
        <a:defRPr lang="en-US"/>
      </a:defPPr>
      <a:lvl1pPr marL="0" algn="l" defTabSz="959937" rtl="0" eaLnBrk="1" latinLnBrk="0" hangingPunct="1">
        <a:defRPr kumimoji="1" sz="1890" kern="1200">
          <a:solidFill>
            <a:schemeClr val="tx1"/>
          </a:solidFill>
          <a:latin typeface="+mn-lt"/>
          <a:ea typeface="+mn-ea"/>
          <a:cs typeface="+mn-cs"/>
        </a:defRPr>
      </a:lvl1pPr>
      <a:lvl2pPr marL="479969" algn="l" defTabSz="959937" rtl="0" eaLnBrk="1" latinLnBrk="0" hangingPunct="1">
        <a:defRPr kumimoji="1" sz="1890" kern="1200">
          <a:solidFill>
            <a:schemeClr val="tx1"/>
          </a:solidFill>
          <a:latin typeface="+mn-lt"/>
          <a:ea typeface="+mn-ea"/>
          <a:cs typeface="+mn-cs"/>
        </a:defRPr>
      </a:lvl2pPr>
      <a:lvl3pPr marL="959937" algn="l" defTabSz="959937" rtl="0" eaLnBrk="1" latinLnBrk="0" hangingPunct="1">
        <a:defRPr kumimoji="1" sz="1890" kern="1200">
          <a:solidFill>
            <a:schemeClr val="tx1"/>
          </a:solidFill>
          <a:latin typeface="+mn-lt"/>
          <a:ea typeface="+mn-ea"/>
          <a:cs typeface="+mn-cs"/>
        </a:defRPr>
      </a:lvl3pPr>
      <a:lvl4pPr marL="1439906" algn="l" defTabSz="959937" rtl="0" eaLnBrk="1" latinLnBrk="0" hangingPunct="1">
        <a:defRPr kumimoji="1" sz="1890" kern="1200">
          <a:solidFill>
            <a:schemeClr val="tx1"/>
          </a:solidFill>
          <a:latin typeface="+mn-lt"/>
          <a:ea typeface="+mn-ea"/>
          <a:cs typeface="+mn-cs"/>
        </a:defRPr>
      </a:lvl4pPr>
      <a:lvl5pPr marL="1919874" algn="l" defTabSz="959937" rtl="0" eaLnBrk="1" latinLnBrk="0" hangingPunct="1">
        <a:defRPr kumimoji="1" sz="1890" kern="1200">
          <a:solidFill>
            <a:schemeClr val="tx1"/>
          </a:solidFill>
          <a:latin typeface="+mn-lt"/>
          <a:ea typeface="+mn-ea"/>
          <a:cs typeface="+mn-cs"/>
        </a:defRPr>
      </a:lvl5pPr>
      <a:lvl6pPr marL="2399843" algn="l" defTabSz="959937" rtl="0" eaLnBrk="1" latinLnBrk="0" hangingPunct="1">
        <a:defRPr kumimoji="1" sz="1890" kern="1200">
          <a:solidFill>
            <a:schemeClr val="tx1"/>
          </a:solidFill>
          <a:latin typeface="+mn-lt"/>
          <a:ea typeface="+mn-ea"/>
          <a:cs typeface="+mn-cs"/>
        </a:defRPr>
      </a:lvl6pPr>
      <a:lvl7pPr marL="2879811" algn="l" defTabSz="959937" rtl="0" eaLnBrk="1" latinLnBrk="0" hangingPunct="1">
        <a:defRPr kumimoji="1" sz="1890" kern="1200">
          <a:solidFill>
            <a:schemeClr val="tx1"/>
          </a:solidFill>
          <a:latin typeface="+mn-lt"/>
          <a:ea typeface="+mn-ea"/>
          <a:cs typeface="+mn-cs"/>
        </a:defRPr>
      </a:lvl7pPr>
      <a:lvl8pPr marL="3359780" algn="l" defTabSz="959937" rtl="0" eaLnBrk="1" latinLnBrk="0" hangingPunct="1">
        <a:defRPr kumimoji="1" sz="1890" kern="1200">
          <a:solidFill>
            <a:schemeClr val="tx1"/>
          </a:solidFill>
          <a:latin typeface="+mn-lt"/>
          <a:ea typeface="+mn-ea"/>
          <a:cs typeface="+mn-cs"/>
        </a:defRPr>
      </a:lvl8pPr>
      <a:lvl9pPr marL="3839748" algn="l" defTabSz="959937" rtl="0" eaLnBrk="1" latinLnBrk="0" hangingPunct="1">
        <a:defRPr kumimoji="1" sz="18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710287" y="383299"/>
            <a:ext cx="8910876" cy="1391534"/>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10287" y="1916484"/>
            <a:ext cx="8910876" cy="456789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710287" y="6672698"/>
            <a:ext cx="2324576" cy="383297"/>
          </a:xfrm>
          <a:prstGeom prst="rect">
            <a:avLst/>
          </a:prstGeom>
        </p:spPr>
        <p:txBody>
          <a:bodyPr vert="horz" lIns="91440" tIns="45720" rIns="91440" bIns="45720" rtlCol="0" anchor="ctr"/>
          <a:lstStyle>
            <a:lvl1pPr algn="l">
              <a:defRPr sz="945">
                <a:solidFill>
                  <a:schemeClr val="tx1">
                    <a:tint val="75000"/>
                  </a:schemeClr>
                </a:solidFill>
              </a:defRPr>
            </a:lvl1pPr>
          </a:lstStyle>
          <a:p>
            <a:fld id="{0AE48C39-0405-4FFE-9BDD-5C3EA7B55D3C}" type="datetime1">
              <a:rPr kumimoji="1" lang="ja-JP" altLang="en-US" smtClean="0"/>
              <a:t>2021/2/15</a:t>
            </a:fld>
            <a:endParaRPr kumimoji="1" lang="ja-JP" altLang="en-US"/>
          </a:p>
        </p:txBody>
      </p:sp>
      <p:sp>
        <p:nvSpPr>
          <p:cNvPr id="5" name="フッター プレースホルダー 4"/>
          <p:cNvSpPr>
            <a:spLocks noGrp="1"/>
          </p:cNvSpPr>
          <p:nvPr>
            <p:ph type="ftr" sz="quarter" idx="3"/>
          </p:nvPr>
        </p:nvSpPr>
        <p:spPr>
          <a:xfrm>
            <a:off x="3422293" y="6672698"/>
            <a:ext cx="3486864" cy="383297"/>
          </a:xfrm>
          <a:prstGeom prst="rect">
            <a:avLst/>
          </a:prstGeom>
        </p:spPr>
        <p:txBody>
          <a:bodyPr vert="horz" lIns="91440" tIns="45720" rIns="91440" bIns="45720" rtlCol="0" anchor="ctr"/>
          <a:lstStyle>
            <a:lvl1pPr algn="ctr">
              <a:defRPr sz="945">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7296587" y="6672698"/>
            <a:ext cx="2324576" cy="383297"/>
          </a:xfrm>
          <a:prstGeom prst="rect">
            <a:avLst/>
          </a:prstGeom>
        </p:spPr>
        <p:txBody>
          <a:bodyPr vert="horz" lIns="91440" tIns="45720" rIns="91440" bIns="45720" rtlCol="0" anchor="ctr"/>
          <a:lstStyle>
            <a:lvl1pPr algn="r">
              <a:defRPr sz="945">
                <a:solidFill>
                  <a:schemeClr val="tx1">
                    <a:tint val="75000"/>
                  </a:schemeClr>
                </a:solidFill>
              </a:defRPr>
            </a:lvl1pPr>
          </a:lstStyle>
          <a:p>
            <a:fld id="{8C6B025D-8ECA-4D7A-830B-F8B9D75E2F06}" type="slidenum">
              <a:rPr kumimoji="1" lang="ja-JP" altLang="en-US" smtClean="0"/>
              <a:t>‹#›</a:t>
            </a:fld>
            <a:endParaRPr kumimoji="1" lang="ja-JP" altLang="en-US"/>
          </a:p>
        </p:txBody>
      </p:sp>
    </p:spTree>
    <p:extLst>
      <p:ext uri="{BB962C8B-B14F-4D97-AF65-F5344CB8AC3E}">
        <p14:creationId xmlns:p14="http://schemas.microsoft.com/office/powerpoint/2010/main" val="30595689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719953" rtl="0" eaLnBrk="1" latinLnBrk="0" hangingPunct="1">
        <a:lnSpc>
          <a:spcPct val="90000"/>
        </a:lnSpc>
        <a:spcBef>
          <a:spcPct val="0"/>
        </a:spcBef>
        <a:buNone/>
        <a:defRPr kumimoji="1" sz="3464" kern="1200">
          <a:solidFill>
            <a:schemeClr val="tx1"/>
          </a:solidFill>
          <a:latin typeface="+mj-lt"/>
          <a:ea typeface="+mj-ea"/>
          <a:cs typeface="+mj-cs"/>
        </a:defRPr>
      </a:lvl1pPr>
    </p:titleStyle>
    <p:bodyStyle>
      <a:lvl1pPr marL="179988" indent="-179988" algn="l" defTabSz="719953" rtl="0" eaLnBrk="1" latinLnBrk="0" hangingPunct="1">
        <a:lnSpc>
          <a:spcPct val="90000"/>
        </a:lnSpc>
        <a:spcBef>
          <a:spcPts val="787"/>
        </a:spcBef>
        <a:buFont typeface="Arial" panose="020B0604020202020204" pitchFamily="34" charset="0"/>
        <a:buChar char="•"/>
        <a:defRPr kumimoji="1" sz="2205" kern="1200">
          <a:solidFill>
            <a:schemeClr val="tx1"/>
          </a:solidFill>
          <a:latin typeface="+mn-lt"/>
          <a:ea typeface="+mn-ea"/>
          <a:cs typeface="+mn-cs"/>
        </a:defRPr>
      </a:lvl1pPr>
      <a:lvl2pPr marL="539965" indent="-179988" algn="l" defTabSz="719953" rtl="0" eaLnBrk="1" latinLnBrk="0" hangingPunct="1">
        <a:lnSpc>
          <a:spcPct val="90000"/>
        </a:lnSpc>
        <a:spcBef>
          <a:spcPts val="394"/>
        </a:spcBef>
        <a:buFont typeface="Arial" panose="020B0604020202020204" pitchFamily="34" charset="0"/>
        <a:buChar char="•"/>
        <a:defRPr kumimoji="1" sz="1890" kern="1200">
          <a:solidFill>
            <a:schemeClr val="tx1"/>
          </a:solidFill>
          <a:latin typeface="+mn-lt"/>
          <a:ea typeface="+mn-ea"/>
          <a:cs typeface="+mn-cs"/>
        </a:defRPr>
      </a:lvl2pPr>
      <a:lvl3pPr marL="899941" indent="-179988" algn="l" defTabSz="719953" rtl="0" eaLnBrk="1" latinLnBrk="0" hangingPunct="1">
        <a:lnSpc>
          <a:spcPct val="90000"/>
        </a:lnSpc>
        <a:spcBef>
          <a:spcPts val="394"/>
        </a:spcBef>
        <a:buFont typeface="Arial" panose="020B0604020202020204" pitchFamily="34" charset="0"/>
        <a:buChar char="•"/>
        <a:defRPr kumimoji="1" sz="1575" kern="1200">
          <a:solidFill>
            <a:schemeClr val="tx1"/>
          </a:solidFill>
          <a:latin typeface="+mn-lt"/>
          <a:ea typeface="+mn-ea"/>
          <a:cs typeface="+mn-cs"/>
        </a:defRPr>
      </a:lvl3pPr>
      <a:lvl4pPr marL="1259917"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4pPr>
      <a:lvl5pPr marL="1619894"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5pPr>
      <a:lvl6pPr marL="1979870"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6pPr>
      <a:lvl7pPr marL="2339847"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7pPr>
      <a:lvl8pPr marL="2699823"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8pPr>
      <a:lvl9pPr marL="3059800"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9pPr>
    </p:bodyStyle>
    <p:otherStyle>
      <a:defPPr>
        <a:defRPr lang="ja-JP"/>
      </a:defPPr>
      <a:lvl1pPr marL="0" algn="l" defTabSz="719953" rtl="0" eaLnBrk="1" latinLnBrk="0" hangingPunct="1">
        <a:defRPr kumimoji="1" sz="1417" kern="1200">
          <a:solidFill>
            <a:schemeClr val="tx1"/>
          </a:solidFill>
          <a:latin typeface="+mn-lt"/>
          <a:ea typeface="+mn-ea"/>
          <a:cs typeface="+mn-cs"/>
        </a:defRPr>
      </a:lvl1pPr>
      <a:lvl2pPr marL="359976" algn="l" defTabSz="719953" rtl="0" eaLnBrk="1" latinLnBrk="0" hangingPunct="1">
        <a:defRPr kumimoji="1" sz="1417" kern="1200">
          <a:solidFill>
            <a:schemeClr val="tx1"/>
          </a:solidFill>
          <a:latin typeface="+mn-lt"/>
          <a:ea typeface="+mn-ea"/>
          <a:cs typeface="+mn-cs"/>
        </a:defRPr>
      </a:lvl2pPr>
      <a:lvl3pPr marL="719953" algn="l" defTabSz="719953" rtl="0" eaLnBrk="1" latinLnBrk="0" hangingPunct="1">
        <a:defRPr kumimoji="1" sz="1417" kern="1200">
          <a:solidFill>
            <a:schemeClr val="tx1"/>
          </a:solidFill>
          <a:latin typeface="+mn-lt"/>
          <a:ea typeface="+mn-ea"/>
          <a:cs typeface="+mn-cs"/>
        </a:defRPr>
      </a:lvl3pPr>
      <a:lvl4pPr marL="1079929" algn="l" defTabSz="719953" rtl="0" eaLnBrk="1" latinLnBrk="0" hangingPunct="1">
        <a:defRPr kumimoji="1" sz="1417" kern="1200">
          <a:solidFill>
            <a:schemeClr val="tx1"/>
          </a:solidFill>
          <a:latin typeface="+mn-lt"/>
          <a:ea typeface="+mn-ea"/>
          <a:cs typeface="+mn-cs"/>
        </a:defRPr>
      </a:lvl4pPr>
      <a:lvl5pPr marL="1439906" algn="l" defTabSz="719953" rtl="0" eaLnBrk="1" latinLnBrk="0" hangingPunct="1">
        <a:defRPr kumimoji="1" sz="1417" kern="1200">
          <a:solidFill>
            <a:schemeClr val="tx1"/>
          </a:solidFill>
          <a:latin typeface="+mn-lt"/>
          <a:ea typeface="+mn-ea"/>
          <a:cs typeface="+mn-cs"/>
        </a:defRPr>
      </a:lvl5pPr>
      <a:lvl6pPr marL="1799882" algn="l" defTabSz="719953" rtl="0" eaLnBrk="1" latinLnBrk="0" hangingPunct="1">
        <a:defRPr kumimoji="1" sz="1417" kern="1200">
          <a:solidFill>
            <a:schemeClr val="tx1"/>
          </a:solidFill>
          <a:latin typeface="+mn-lt"/>
          <a:ea typeface="+mn-ea"/>
          <a:cs typeface="+mn-cs"/>
        </a:defRPr>
      </a:lvl6pPr>
      <a:lvl7pPr marL="2159859" algn="l" defTabSz="719953" rtl="0" eaLnBrk="1" latinLnBrk="0" hangingPunct="1">
        <a:defRPr kumimoji="1" sz="1417" kern="1200">
          <a:solidFill>
            <a:schemeClr val="tx1"/>
          </a:solidFill>
          <a:latin typeface="+mn-lt"/>
          <a:ea typeface="+mn-ea"/>
          <a:cs typeface="+mn-cs"/>
        </a:defRPr>
      </a:lvl7pPr>
      <a:lvl8pPr marL="2519835" algn="l" defTabSz="719953" rtl="0" eaLnBrk="1" latinLnBrk="0" hangingPunct="1">
        <a:defRPr kumimoji="1" sz="1417" kern="1200">
          <a:solidFill>
            <a:schemeClr val="tx1"/>
          </a:solidFill>
          <a:latin typeface="+mn-lt"/>
          <a:ea typeface="+mn-ea"/>
          <a:cs typeface="+mn-cs"/>
        </a:defRPr>
      </a:lvl8pPr>
      <a:lvl9pPr marL="2879811" algn="l" defTabSz="719953" rtl="0" eaLnBrk="1" latinLnBrk="0" hangingPunct="1">
        <a:defRPr kumimoji="1" sz="141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7.jpg"/><Relationship Id="rId4" Type="http://schemas.openxmlformats.org/officeDocument/2006/relationships/image" Target="../media/image5.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2.xml"/><Relationship Id="rId1" Type="http://schemas.openxmlformats.org/officeDocument/2006/relationships/slideLayout" Target="../slideLayouts/slideLayout12.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2.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3.xml"/><Relationship Id="rId1" Type="http://schemas.openxmlformats.org/officeDocument/2006/relationships/slideLayout" Target="../slideLayouts/slideLayout12.xml"/><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4.xml"/><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12.jpg"/><Relationship Id="rId1" Type="http://schemas.openxmlformats.org/officeDocument/2006/relationships/slideLayout" Target="../slideLayouts/slideLayout12.xml"/><Relationship Id="rId5" Type="http://schemas.openxmlformats.org/officeDocument/2006/relationships/image" Target="../media/image13.JPG"/><Relationship Id="rId4" Type="http://schemas.openxmlformats.org/officeDocument/2006/relationships/image" Target="../media/image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12.xml"/><Relationship Id="rId5" Type="http://schemas.openxmlformats.org/officeDocument/2006/relationships/image" Target="../media/image5.emf"/><Relationship Id="rId4" Type="http://schemas.openxmlformats.org/officeDocument/2006/relationships/customXml" Target="../ink/ink6.xml"/></Relationships>
</file>

<file path=ppt/slides/_rels/slide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8.xml"/><Relationship Id="rId4" Type="http://schemas.openxmlformats.org/officeDocument/2006/relationships/chart" Target="../charts/chart6.xml"/></Relationships>
</file>

<file path=ppt/slides/_rels/slide3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75772" y="2354347"/>
            <a:ext cx="9695542" cy="2691425"/>
          </a:xfrm>
        </p:spPr>
        <p:txBody>
          <a:bodyPr anchor="ctr">
            <a:normAutofit/>
          </a:bodyPr>
          <a:lstStyle/>
          <a:p>
            <a:pPr>
              <a:lnSpc>
                <a:spcPct val="150000"/>
              </a:lnSpc>
            </a:pPr>
            <a:r>
              <a:rPr lang="ja-JP" altLang="en-US" sz="4400" b="1" dirty="0">
                <a:latin typeface="メイリオ" panose="020B0604030504040204" pitchFamily="50" charset="-128"/>
                <a:ea typeface="メイリオ" panose="020B0604030504040204" pitchFamily="50" charset="-128"/>
              </a:rPr>
              <a:t>新花巻図書館の整備に</a:t>
            </a:r>
            <a:r>
              <a:rPr lang="ja-JP" altLang="en-US" sz="4400" b="1" dirty="0" smtClean="0">
                <a:latin typeface="メイリオ" panose="020B0604030504040204" pitchFamily="50" charset="-128"/>
                <a:ea typeface="メイリオ" panose="020B0604030504040204" pitchFamily="50" charset="-128"/>
              </a:rPr>
              <a:t>ついて</a:t>
            </a:r>
            <a:r>
              <a:rPr lang="en-US" altLang="ja-JP" sz="4400" b="1" dirty="0" smtClean="0">
                <a:latin typeface="メイリオ" panose="020B0604030504040204" pitchFamily="50" charset="-128"/>
                <a:ea typeface="メイリオ" panose="020B0604030504040204" pitchFamily="50" charset="-128"/>
              </a:rPr>
              <a:t/>
            </a:r>
            <a:br>
              <a:rPr lang="en-US" altLang="ja-JP" sz="4400" b="1" dirty="0" smtClean="0">
                <a:latin typeface="メイリオ" panose="020B0604030504040204" pitchFamily="50" charset="-128"/>
                <a:ea typeface="メイリオ" panose="020B0604030504040204" pitchFamily="50" charset="-128"/>
              </a:rPr>
            </a:br>
            <a:r>
              <a:rPr lang="ja-JP" altLang="en-US" sz="4400" b="1" dirty="0" smtClean="0">
                <a:latin typeface="メイリオ" panose="020B0604030504040204" pitchFamily="50" charset="-128"/>
                <a:ea typeface="メイリオ" panose="020B0604030504040204" pitchFamily="50" charset="-128"/>
              </a:rPr>
              <a:t>（</a:t>
            </a:r>
            <a:r>
              <a:rPr lang="en-US" altLang="ja-JP" sz="4400" b="1" dirty="0" smtClean="0">
                <a:latin typeface="メイリオ" panose="020B0604030504040204" pitchFamily="50" charset="-128"/>
                <a:ea typeface="メイリオ" panose="020B0604030504040204" pitchFamily="50" charset="-128"/>
              </a:rPr>
              <a:t>R3.2.17</a:t>
            </a:r>
            <a:r>
              <a:rPr lang="ja-JP" altLang="en-US" sz="4400" b="1" dirty="0" smtClean="0">
                <a:latin typeface="メイリオ" panose="020B0604030504040204" pitchFamily="50" charset="-128"/>
                <a:ea typeface="メイリオ" panose="020B0604030504040204" pitchFamily="50" charset="-128"/>
              </a:rPr>
              <a:t>）</a:t>
            </a:r>
            <a:endParaRPr lang="ja-JP" altLang="en-US" sz="4400" b="1"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0" y="5118342"/>
            <a:ext cx="10331450" cy="36057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7255" y="1957260"/>
            <a:ext cx="10331450" cy="36057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1"/>
          <p:cNvSpPr txBox="1">
            <a:spLocks/>
          </p:cNvSpPr>
          <p:nvPr/>
        </p:nvSpPr>
        <p:spPr>
          <a:xfrm>
            <a:off x="317954" y="5551482"/>
            <a:ext cx="9695542" cy="1345713"/>
          </a:xfrm>
          <a:prstGeom prst="rect">
            <a:avLst/>
          </a:prstGeom>
        </p:spPr>
        <p:txBody>
          <a:bodyPr vert="horz" lIns="91440" tIns="45720" rIns="91440" bIns="45720" rtlCol="0" anchor="ctr">
            <a:normAutofit/>
          </a:bodyPr>
          <a:lstStyle>
            <a:lvl1pPr algn="ctr" defTabSz="959937" rtl="0" eaLnBrk="1" latinLnBrk="0" hangingPunct="1">
              <a:lnSpc>
                <a:spcPct val="90000"/>
              </a:lnSpc>
              <a:spcBef>
                <a:spcPct val="0"/>
              </a:spcBef>
              <a:buNone/>
              <a:defRPr kumimoji="1" sz="6299" kern="1200">
                <a:solidFill>
                  <a:schemeClr val="tx1"/>
                </a:solidFill>
                <a:latin typeface="+mj-lt"/>
                <a:ea typeface="+mj-ea"/>
                <a:cs typeface="+mj-cs"/>
              </a:defRPr>
            </a:lvl1pPr>
          </a:lstStyle>
          <a:p>
            <a:pPr>
              <a:lnSpc>
                <a:spcPct val="150000"/>
              </a:lnSpc>
            </a:pPr>
            <a:r>
              <a:rPr lang="ja-JP" altLang="en-US" sz="4400" b="1" dirty="0" smtClean="0">
                <a:latin typeface="メイリオ" panose="020B0604030504040204" pitchFamily="50" charset="-128"/>
                <a:ea typeface="メイリオ" panose="020B0604030504040204" pitchFamily="50" charset="-128"/>
              </a:rPr>
              <a:t>花　巻　市</a:t>
            </a:r>
            <a:endParaRPr lang="ja-JP" altLang="en-US" sz="4400" b="1" dirty="0">
              <a:latin typeface="メイリオ" panose="020B0604030504040204" pitchFamily="50" charset="-128"/>
              <a:ea typeface="メイリオ" panose="020B0604030504040204" pitchFamily="50" charset="-128"/>
            </a:endParaRPr>
          </a:p>
        </p:txBody>
      </p:sp>
      <p:sp>
        <p:nvSpPr>
          <p:cNvPr id="6" name="テキスト ボックス 2"/>
          <p:cNvSpPr txBox="1">
            <a:spLocks noChangeArrowheads="1"/>
          </p:cNvSpPr>
          <p:nvPr/>
        </p:nvSpPr>
        <p:spPr bwMode="auto">
          <a:xfrm>
            <a:off x="8170607" y="594680"/>
            <a:ext cx="1695092" cy="570443"/>
          </a:xfrm>
          <a:prstGeom prst="rect">
            <a:avLst/>
          </a:prstGeom>
          <a:solidFill>
            <a:srgbClr val="FFFFFF"/>
          </a:solidFill>
          <a:ln w="9525">
            <a:solidFill>
              <a:srgbClr val="000000"/>
            </a:solidFill>
            <a:miter lim="800000"/>
            <a:headEnd/>
            <a:tailEnd/>
          </a:ln>
        </p:spPr>
        <p:txBody>
          <a:bodyPr rot="0" vert="horz" wrap="square" lIns="0" tIns="0" rIns="0" bIns="0" anchor="ctr" anchorCtr="1" upright="1">
            <a:noAutofit/>
          </a:bodyPr>
          <a:lstStyle/>
          <a:p>
            <a:pPr algn="l">
              <a:lnSpc>
                <a:spcPts val="1700"/>
              </a:lnSpc>
              <a:spcAft>
                <a:spcPts val="0"/>
              </a:spcAft>
            </a:pPr>
            <a:r>
              <a:rPr lang="ja-JP" sz="2400" b="1" kern="100" dirty="0">
                <a:effectLst/>
                <a:latin typeface="ＭＳ 明朝" panose="02020609040205080304" pitchFamily="17" charset="-128"/>
                <a:ea typeface="游明朝" panose="02020400000000000000" pitchFamily="18" charset="-128"/>
                <a:cs typeface="Times New Roman" panose="02020603050405020304" pitchFamily="18" charset="0"/>
              </a:rPr>
              <a:t>資　料　</a:t>
            </a:r>
            <a:r>
              <a:rPr lang="ja-JP" altLang="en-US" sz="2400" b="1" kern="100" dirty="0" smtClean="0">
                <a:effectLst/>
                <a:latin typeface="ＭＳ 明朝" panose="02020609040205080304" pitchFamily="17" charset="-128"/>
                <a:ea typeface="游明朝" panose="02020400000000000000" pitchFamily="18" charset="-128"/>
                <a:cs typeface="Times New Roman" panose="02020603050405020304" pitchFamily="18" charset="0"/>
              </a:rPr>
              <a:t>４</a:t>
            </a:r>
            <a:endParaRPr lang="ja-JP" sz="24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28999407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0" y="0"/>
            <a:ext cx="10331450" cy="572026"/>
            <a:chOff x="0" y="0"/>
            <a:chExt cx="10331450" cy="572026"/>
          </a:xfrm>
        </p:grpSpPr>
        <p:sp>
          <p:nvSpPr>
            <p:cNvPr id="11" name="正方形/長方形 10"/>
            <p:cNvSpPr/>
            <p:nvPr/>
          </p:nvSpPr>
          <p:spPr>
            <a:xfrm>
              <a:off x="0" y="0"/>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テキスト ボックス 11"/>
            <p:cNvSpPr txBox="1"/>
            <p:nvPr/>
          </p:nvSpPr>
          <p:spPr>
            <a:xfrm>
              <a:off x="395784" y="110361"/>
              <a:ext cx="4185761"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9080469" y="110360"/>
              <a:ext cx="1107996"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背景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grpSp>
      <p:sp>
        <p:nvSpPr>
          <p:cNvPr id="2" name="タイトル 1"/>
          <p:cNvSpPr>
            <a:spLocks noGrp="1"/>
          </p:cNvSpPr>
          <p:nvPr>
            <p:ph type="ctrTitle"/>
          </p:nvPr>
        </p:nvSpPr>
        <p:spPr>
          <a:xfrm>
            <a:off x="327160" y="1385018"/>
            <a:ext cx="9677129" cy="4867674"/>
          </a:xfrm>
          <a:solidFill>
            <a:schemeClr val="bg1"/>
          </a:solidFill>
          <a:ln>
            <a:noFill/>
          </a:ln>
        </p:spPr>
        <p:txBody>
          <a:bodyPr anchor="t">
            <a:noAutofit/>
          </a:bodyPr>
          <a:lstStyle/>
          <a:p>
            <a:pPr lvl="2">
              <a:lnSpc>
                <a:spcPct val="120000"/>
              </a:lnSpc>
              <a:spcBef>
                <a:spcPts val="1000"/>
              </a:spcBef>
            </a:pPr>
            <a:r>
              <a:rPr lang="ja-JP" altLang="en-US" sz="2400" b="1" dirty="0">
                <a:latin typeface="メイリオ" panose="020B0604030504040204" pitchFamily="50" charset="-128"/>
                <a:ea typeface="メイリオ" panose="020B0604030504040204" pitchFamily="50" charset="-128"/>
              </a:rPr>
              <a:t>・</a:t>
            </a:r>
            <a:r>
              <a:rPr lang="ja-JP" altLang="en-US" sz="2400" b="1" dirty="0" smtClean="0">
                <a:latin typeface="メイリオ" panose="020B0604030504040204" pitchFamily="50" charset="-128"/>
                <a:ea typeface="メイリオ" panose="020B0604030504040204" pitchFamily="50" charset="-128"/>
              </a:rPr>
              <a:t>花巻市</a:t>
            </a:r>
            <a:r>
              <a:rPr lang="ja-JP" altLang="en-US" sz="2400" b="1" dirty="0">
                <a:latin typeface="メイリオ" panose="020B0604030504040204" pitchFamily="50" charset="-128"/>
                <a:ea typeface="メイリオ" panose="020B0604030504040204" pitchFamily="50" charset="-128"/>
              </a:rPr>
              <a:t>立地適正化計画（平成</a:t>
            </a:r>
            <a:r>
              <a:rPr lang="en-US" altLang="ja-JP" sz="2400" b="1" dirty="0">
                <a:latin typeface="メイリオ" panose="020B0604030504040204" pitchFamily="50" charset="-128"/>
                <a:ea typeface="メイリオ" panose="020B0604030504040204" pitchFamily="50" charset="-128"/>
              </a:rPr>
              <a:t>28</a:t>
            </a:r>
            <a:r>
              <a:rPr lang="ja-JP" altLang="en-US" sz="2400" b="1" dirty="0">
                <a:latin typeface="メイリオ" panose="020B0604030504040204" pitchFamily="50" charset="-128"/>
                <a:ea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rPr>
              <a:t>6</a:t>
            </a:r>
            <a:r>
              <a:rPr lang="ja-JP" altLang="en-US" sz="2400" b="1" dirty="0">
                <a:latin typeface="メイリオ" panose="020B0604030504040204" pitchFamily="50" charset="-128"/>
                <a:ea typeface="メイリオ" panose="020B0604030504040204" pitchFamily="50" charset="-128"/>
              </a:rPr>
              <a:t>月</a:t>
            </a:r>
            <a:r>
              <a:rPr lang="ja-JP" altLang="en-US" sz="2400" b="1" dirty="0" smtClean="0">
                <a:latin typeface="メイリオ" panose="020B0604030504040204" pitchFamily="50" charset="-128"/>
                <a:ea typeface="メイリオ" panose="020B0604030504040204" pitchFamily="50" charset="-128"/>
              </a:rPr>
              <a:t>）</a:t>
            </a:r>
            <a:r>
              <a:rPr lang="en-US" altLang="ja-JP" sz="2400" b="1" dirty="0" smtClean="0">
                <a:latin typeface="メイリオ" panose="020B0604030504040204" pitchFamily="50" charset="-128"/>
                <a:ea typeface="メイリオ" panose="020B0604030504040204" pitchFamily="50" charset="-128"/>
              </a:rPr>
              <a:t/>
            </a:r>
            <a:br>
              <a:rPr lang="en-US" altLang="ja-JP" sz="2400" b="1"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都市機能誘導区域</a:t>
            </a:r>
            <a:r>
              <a:rPr lang="en-US" altLang="ja-JP" sz="2400"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まなび学園周辺</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b="1" dirty="0" smtClean="0">
                <a:latin typeface="メイリオ" panose="020B0604030504040204" pitchFamily="50" charset="-128"/>
                <a:ea typeface="メイリオ" panose="020B0604030504040204" pitchFamily="50" charset="-128"/>
              </a:rPr>
              <a:t>・</a:t>
            </a:r>
            <a:r>
              <a:rPr lang="ja-JP" altLang="ja-JP" sz="2400" b="1" dirty="0" smtClean="0">
                <a:latin typeface="メイリオ" panose="020B0604030504040204" pitchFamily="50" charset="-128"/>
                <a:ea typeface="メイリオ" panose="020B0604030504040204" pitchFamily="50" charset="-128"/>
              </a:rPr>
              <a:t>新花巻</a:t>
            </a:r>
            <a:r>
              <a:rPr lang="ja-JP" altLang="ja-JP" sz="2400" b="1" dirty="0">
                <a:latin typeface="メイリオ" panose="020B0604030504040204" pitchFamily="50" charset="-128"/>
                <a:ea typeface="メイリオ" panose="020B0604030504040204" pitchFamily="50" charset="-128"/>
              </a:rPr>
              <a:t>図書館整備基本構想（平成</a:t>
            </a:r>
            <a:r>
              <a:rPr lang="en-US" altLang="ja-JP" sz="2400" b="1" dirty="0">
                <a:latin typeface="メイリオ" panose="020B0604030504040204" pitchFamily="50" charset="-128"/>
                <a:ea typeface="メイリオ" panose="020B0604030504040204" pitchFamily="50" charset="-128"/>
              </a:rPr>
              <a:t>29</a:t>
            </a:r>
            <a:r>
              <a:rPr lang="ja-JP" altLang="ja-JP" sz="2400" b="1" dirty="0">
                <a:latin typeface="メイリオ" panose="020B0604030504040204" pitchFamily="50" charset="-128"/>
                <a:ea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rPr>
              <a:t>8</a:t>
            </a:r>
            <a:r>
              <a:rPr lang="ja-JP" altLang="ja-JP" sz="2400" b="1" dirty="0">
                <a:latin typeface="メイリオ" panose="020B0604030504040204" pitchFamily="50" charset="-128"/>
                <a:ea typeface="メイリオ" panose="020B0604030504040204" pitchFamily="50" charset="-128"/>
              </a:rPr>
              <a:t>月）</a:t>
            </a:r>
            <a:r>
              <a:rPr lang="en-US" altLang="ja-JP" sz="2400" b="1" dirty="0" smtClean="0">
                <a:latin typeface="メイリオ" panose="020B0604030504040204" pitchFamily="50" charset="-128"/>
                <a:ea typeface="メイリオ" panose="020B0604030504040204" pitchFamily="50" charset="-128"/>
              </a:rPr>
              <a:t/>
            </a:r>
            <a:br>
              <a:rPr lang="en-US" altLang="ja-JP" sz="2400" b="1"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都市機能誘導区域</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b="1" dirty="0" smtClean="0">
                <a:latin typeface="メイリオ" panose="020B0604030504040204" pitchFamily="50" charset="-128"/>
                <a:ea typeface="メイリオ" panose="020B0604030504040204" pitchFamily="50" charset="-128"/>
              </a:rPr>
              <a:t>・</a:t>
            </a:r>
            <a:r>
              <a:rPr lang="ja-JP" altLang="ja-JP" sz="2400" b="1" dirty="0" smtClean="0">
                <a:latin typeface="メイリオ" panose="020B0604030504040204" pitchFamily="50" charset="-128"/>
                <a:ea typeface="メイリオ" panose="020B0604030504040204" pitchFamily="50" charset="-128"/>
              </a:rPr>
              <a:t>花巻市</a:t>
            </a:r>
            <a:r>
              <a:rPr lang="ja-JP" altLang="ja-JP" sz="2400" b="1" dirty="0">
                <a:latin typeface="メイリオ" panose="020B0604030504040204" pitchFamily="50" charset="-128"/>
                <a:ea typeface="メイリオ" panose="020B0604030504040204" pitchFamily="50" charset="-128"/>
              </a:rPr>
              <a:t>図書館複合施設等整備方針</a:t>
            </a:r>
            <a:r>
              <a:rPr lang="ja-JP" altLang="en-US" sz="2400" b="1" dirty="0" smtClean="0">
                <a:latin typeface="メイリオ" panose="020B0604030504040204" pitchFamily="50" charset="-128"/>
                <a:ea typeface="メイリオ" panose="020B0604030504040204" pitchFamily="50" charset="-128"/>
              </a:rPr>
              <a:t>検討</a:t>
            </a:r>
            <a:r>
              <a:rPr lang="ja-JP" altLang="ja-JP" sz="2400" b="1" dirty="0" smtClean="0">
                <a:latin typeface="メイリオ" panose="020B0604030504040204" pitchFamily="50" charset="-128"/>
                <a:ea typeface="メイリオ" panose="020B0604030504040204" pitchFamily="50" charset="-128"/>
              </a:rPr>
              <a:t>業務報告書</a:t>
            </a:r>
            <a:r>
              <a:rPr lang="en-US" altLang="ja-JP" sz="2400" b="1" dirty="0" smtClean="0">
                <a:latin typeface="メイリオ" panose="020B0604030504040204" pitchFamily="50" charset="-128"/>
                <a:ea typeface="メイリオ" panose="020B0604030504040204" pitchFamily="50" charset="-128"/>
              </a:rPr>
              <a:t/>
            </a:r>
            <a:br>
              <a:rPr lang="en-US" altLang="ja-JP" sz="2400" b="1" dirty="0" smtClean="0">
                <a:latin typeface="メイリオ" panose="020B0604030504040204" pitchFamily="50" charset="-128"/>
                <a:ea typeface="メイリオ" panose="020B0604030504040204" pitchFamily="50" charset="-128"/>
              </a:rPr>
            </a:br>
            <a:r>
              <a:rPr lang="ja-JP" altLang="en-US" sz="2400" b="1" dirty="0" smtClean="0">
                <a:latin typeface="メイリオ" panose="020B0604030504040204" pitchFamily="50" charset="-128"/>
                <a:ea typeface="メイリオ" panose="020B0604030504040204" pitchFamily="50" charset="-128"/>
              </a:rPr>
              <a:t>　　　　　　　　　　　　　「</a:t>
            </a:r>
            <a:r>
              <a:rPr lang="en-US" altLang="ja-JP" sz="2400" b="1" dirty="0">
                <a:latin typeface="メイリオ" panose="020B0604030504040204" pitchFamily="50" charset="-128"/>
                <a:ea typeface="メイリオ" panose="020B0604030504040204" pitchFamily="50" charset="-128"/>
              </a:rPr>
              <a:t>UR</a:t>
            </a:r>
            <a:r>
              <a:rPr lang="ja-JP" altLang="en-US" sz="2400" b="1" dirty="0">
                <a:latin typeface="メイリオ" panose="020B0604030504040204" pitchFamily="50" charset="-128"/>
                <a:ea typeface="メイリオ" panose="020B0604030504040204" pitchFamily="50" charset="-128"/>
              </a:rPr>
              <a:t>報告書」（</a:t>
            </a:r>
            <a:r>
              <a:rPr lang="ja-JP" altLang="ja-JP" sz="2400" b="1" dirty="0">
                <a:latin typeface="メイリオ" panose="020B0604030504040204" pitchFamily="50" charset="-128"/>
                <a:ea typeface="メイリオ" panose="020B0604030504040204" pitchFamily="50" charset="-128"/>
              </a:rPr>
              <a:t>平成</a:t>
            </a:r>
            <a:r>
              <a:rPr lang="en-US" altLang="ja-JP" sz="2400" b="1" dirty="0">
                <a:latin typeface="メイリオ" panose="020B0604030504040204" pitchFamily="50" charset="-128"/>
                <a:ea typeface="メイリオ" panose="020B0604030504040204" pitchFamily="50" charset="-128"/>
              </a:rPr>
              <a:t>30</a:t>
            </a:r>
            <a:r>
              <a:rPr lang="ja-JP" altLang="ja-JP" sz="2400" b="1" dirty="0">
                <a:latin typeface="メイリオ" panose="020B0604030504040204" pitchFamily="50" charset="-128"/>
                <a:ea typeface="メイリオ" panose="020B0604030504040204" pitchFamily="50" charset="-128"/>
              </a:rPr>
              <a:t>年</a:t>
            </a:r>
            <a:r>
              <a:rPr lang="en-US" altLang="ja-JP" sz="2400" b="1" dirty="0">
                <a:latin typeface="メイリオ" panose="020B0604030504040204" pitchFamily="50" charset="-128"/>
                <a:ea typeface="メイリオ" panose="020B0604030504040204" pitchFamily="50" charset="-128"/>
              </a:rPr>
              <a:t>6</a:t>
            </a:r>
            <a:r>
              <a:rPr lang="ja-JP" altLang="ja-JP" sz="2400" b="1" dirty="0">
                <a:latin typeface="メイリオ" panose="020B0604030504040204" pitchFamily="50" charset="-128"/>
                <a:ea typeface="メイリオ" panose="020B0604030504040204" pitchFamily="50" charset="-128"/>
              </a:rPr>
              <a:t>月）</a:t>
            </a:r>
            <a:r>
              <a:rPr lang="en-US" altLang="ja-JP" sz="2400" b="1" dirty="0">
                <a:latin typeface="メイリオ" panose="020B0604030504040204" pitchFamily="50" charset="-128"/>
                <a:ea typeface="メイリオ" panose="020B0604030504040204" pitchFamily="50" charset="-128"/>
              </a:rPr>
              <a:t/>
            </a:r>
            <a:br>
              <a:rPr lang="en-US" altLang="ja-JP" sz="2400" b="1"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ja-JP" altLang="en-US" sz="2400" spc="-157" dirty="0" smtClean="0">
                <a:latin typeface="メイリオ" panose="020B0604030504040204" pitchFamily="50" charset="-128"/>
                <a:ea typeface="メイリオ" panose="020B0604030504040204" pitchFamily="50" charset="-128"/>
              </a:rPr>
              <a:t>都市</a:t>
            </a:r>
            <a:r>
              <a:rPr lang="ja-JP" altLang="en-US" sz="2400" spc="-157" dirty="0">
                <a:latin typeface="メイリオ" panose="020B0604030504040204" pitchFamily="50" charset="-128"/>
                <a:ea typeface="メイリオ" panose="020B0604030504040204" pitchFamily="50" charset="-128"/>
              </a:rPr>
              <a:t>機能誘導区</a:t>
            </a:r>
            <a:r>
              <a:rPr lang="ja-JP" altLang="en-US" sz="2400" spc="-157" dirty="0" smtClean="0">
                <a:latin typeface="メイリオ" panose="020B0604030504040204" pitchFamily="50" charset="-128"/>
                <a:ea typeface="メイリオ" panose="020B0604030504040204" pitchFamily="50" charset="-128"/>
              </a:rPr>
              <a:t>域内の</a:t>
            </a:r>
            <a:r>
              <a:rPr lang="ja-JP" altLang="ja-JP" sz="2400" spc="-157" dirty="0" smtClean="0">
                <a:latin typeface="メイリオ" panose="020B0604030504040204" pitchFamily="50" charset="-128"/>
                <a:ea typeface="メイリオ" panose="020B0604030504040204" pitchFamily="50" charset="-128"/>
              </a:rPr>
              <a:t>土地</a:t>
            </a:r>
            <a:r>
              <a:rPr lang="ja-JP" altLang="en-US" sz="2400" spc="-157" dirty="0" smtClean="0">
                <a:latin typeface="メイリオ" panose="020B0604030504040204" pitchFamily="50" charset="-128"/>
                <a:ea typeface="メイリオ" panose="020B0604030504040204" pitchFamily="50" charset="-128"/>
              </a:rPr>
              <a:t>　</a:t>
            </a:r>
            <a:r>
              <a:rPr lang="en-US" altLang="ja-JP" sz="2400" spc="-157" dirty="0" smtClean="0">
                <a:latin typeface="メイリオ" panose="020B0604030504040204" pitchFamily="50" charset="-128"/>
                <a:ea typeface="メイリオ" panose="020B0604030504040204" pitchFamily="50" charset="-128"/>
              </a:rPr>
              <a:t/>
            </a:r>
            <a:br>
              <a:rPr lang="en-US" altLang="ja-JP" sz="2400" spc="-157" dirty="0" smtClean="0">
                <a:latin typeface="メイリオ" panose="020B0604030504040204" pitchFamily="50" charset="-128"/>
                <a:ea typeface="メイリオ" panose="020B0604030504040204" pitchFamily="50" charset="-128"/>
              </a:rPr>
            </a:br>
            <a:r>
              <a:rPr lang="ja-JP" altLang="en-US" sz="2400" spc="-157" dirty="0" smtClean="0">
                <a:latin typeface="メイリオ" panose="020B0604030504040204" pitchFamily="50" charset="-128"/>
                <a:ea typeface="メイリオ" panose="020B0604030504040204" pitchFamily="50" charset="-128"/>
              </a:rPr>
              <a:t>　　　　　　　　　　　</a:t>
            </a:r>
            <a:r>
              <a:rPr lang="en-US" altLang="ja-JP" sz="2400" spc="-157" dirty="0" smtClean="0">
                <a:latin typeface="メイリオ" panose="020B0604030504040204" pitchFamily="50" charset="-128"/>
                <a:ea typeface="メイリオ" panose="020B0604030504040204" pitchFamily="50" charset="-128"/>
              </a:rPr>
              <a:t> </a:t>
            </a:r>
            <a:r>
              <a:rPr lang="ja-JP" altLang="en-US" sz="2400" spc="-157"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a:t>
            </a:r>
            <a:r>
              <a:rPr lang="ja-JP" altLang="ja-JP" sz="2400" dirty="0">
                <a:latin typeface="メイリオ" panose="020B0604030504040204" pitchFamily="50" charset="-128"/>
                <a:ea typeface="メイリオ" panose="020B0604030504040204" pitchFamily="50" charset="-128"/>
              </a:rPr>
              <a:t>花巻駅東口周辺</a:t>
            </a:r>
            <a:r>
              <a:rPr lang="ja-JP" altLang="ja-JP" sz="2400" dirty="0" smtClean="0">
                <a:latin typeface="メイリオ" panose="020B0604030504040204" pitchFamily="50" charset="-128"/>
                <a:ea typeface="メイリオ" panose="020B0604030504040204" pitchFamily="50" charset="-128"/>
              </a:rPr>
              <a:t>」「</a:t>
            </a:r>
            <a:r>
              <a:rPr lang="ja-JP" altLang="ja-JP" sz="2400" dirty="0">
                <a:latin typeface="メイリオ" panose="020B0604030504040204" pitchFamily="50" charset="-128"/>
                <a:ea typeface="メイリオ" panose="020B0604030504040204" pitchFamily="50" charset="-128"/>
              </a:rPr>
              <a:t>まなび学園周辺」</a:t>
            </a:r>
            <a:endParaRPr kumimoji="1" lang="ja-JP" altLang="en-US" sz="2400" b="1" dirty="0">
              <a:solidFill>
                <a:schemeClr val="accent5">
                  <a:lumMod val="75000"/>
                </a:schemeClr>
              </a:solidFill>
              <a:latin typeface="メイリオ" panose="020B0604030504040204" pitchFamily="50" charset="-128"/>
              <a:ea typeface="メイリオ" panose="020B0604030504040204" pitchFamily="50" charset="-128"/>
            </a:endParaRPr>
          </a:p>
        </p:txBody>
      </p:sp>
      <p:sp>
        <p:nvSpPr>
          <p:cNvPr id="14" name="スライド番号プレースホルダー 2"/>
          <p:cNvSpPr>
            <a:spLocks noGrp="1"/>
          </p:cNvSpPr>
          <p:nvPr>
            <p:ph type="sldNum" sz="quarter" idx="12"/>
          </p:nvPr>
        </p:nvSpPr>
        <p:spPr>
          <a:xfrm>
            <a:off x="9579335" y="3818855"/>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10</a:t>
            </a:fld>
            <a:endParaRPr kumimoji="1" lang="ja-JP" altLang="en-US" sz="2000" dirty="0">
              <a:latin typeface="メイリオ" panose="020B0604030504040204" pitchFamily="50" charset="-128"/>
              <a:ea typeface="メイリオ" panose="020B0604030504040204" pitchFamily="50" charset="-128"/>
            </a:endParaRPr>
          </a:p>
        </p:txBody>
      </p:sp>
      <p:sp>
        <p:nvSpPr>
          <p:cNvPr id="8" name="V 字形矢印 7"/>
          <p:cNvSpPr/>
          <p:nvPr/>
        </p:nvSpPr>
        <p:spPr>
          <a:xfrm>
            <a:off x="7082972" y="2002973"/>
            <a:ext cx="275772" cy="148925"/>
          </a:xfrm>
          <a:prstGeom prst="notched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V 字形矢印 16"/>
          <p:cNvSpPr/>
          <p:nvPr/>
        </p:nvSpPr>
        <p:spPr>
          <a:xfrm>
            <a:off x="7830457" y="5058229"/>
            <a:ext cx="275772" cy="148925"/>
          </a:xfrm>
          <a:prstGeom prst="notched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600931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p:cNvSpPr/>
          <p:nvPr/>
        </p:nvSpPr>
        <p:spPr>
          <a:xfrm>
            <a:off x="0" y="0"/>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 name="タイトル 1"/>
          <p:cNvSpPr>
            <a:spLocks noGrp="1"/>
          </p:cNvSpPr>
          <p:nvPr>
            <p:ph type="ctrTitle"/>
          </p:nvPr>
        </p:nvSpPr>
        <p:spPr>
          <a:xfrm>
            <a:off x="395783" y="4997476"/>
            <a:ext cx="9188599" cy="1628196"/>
          </a:xfrm>
        </p:spPr>
        <p:txBody>
          <a:bodyPr anchor="t">
            <a:noAutofit/>
          </a:bodyPr>
          <a:lstStyle/>
          <a:p>
            <a:pPr algn="l">
              <a:lnSpc>
                <a:spcPct val="120000"/>
              </a:lnSpc>
              <a:spcBef>
                <a:spcPts val="1000"/>
              </a:spcBef>
            </a:pPr>
            <a:r>
              <a:rPr lang="ja-JP" altLang="en-US" sz="2400" b="1" dirty="0" smtClean="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ＪＲ東日本所有地一部</a:t>
            </a:r>
            <a:r>
              <a:rPr lang="ja-JP" altLang="en-US" sz="2400" dirty="0">
                <a:latin typeface="メイリオ" panose="020B0604030504040204" pitchFamily="50" charset="-128"/>
                <a:ea typeface="メイリオ" panose="020B0604030504040204" pitchFamily="50" charset="-128"/>
              </a:rPr>
              <a:t>　</a:t>
            </a:r>
            <a:r>
              <a:rPr lang="en-US" altLang="ja-JP" sz="2400" dirty="0" smtClean="0">
                <a:latin typeface="メイリオ" panose="020B0604030504040204" pitchFamily="50" charset="-128"/>
                <a:ea typeface="メイリオ" panose="020B0604030504040204" pitchFamily="50" charset="-128"/>
              </a:rPr>
              <a:t>50</a:t>
            </a:r>
            <a:r>
              <a:rPr lang="ja-JP" altLang="en-US" sz="2400" dirty="0">
                <a:latin typeface="メイリオ" panose="020B0604030504040204" pitchFamily="50" charset="-128"/>
                <a:ea typeface="メイリオ" panose="020B0604030504040204" pitchFamily="50" charset="-128"/>
              </a:rPr>
              <a:t>年定期</a:t>
            </a:r>
            <a:r>
              <a:rPr lang="ja-JP" altLang="en-US" sz="2400" dirty="0" smtClean="0">
                <a:latin typeface="メイリオ" panose="020B0604030504040204" pitchFamily="50" charset="-128"/>
                <a:ea typeface="メイリオ" panose="020B0604030504040204" pitchFamily="50" charset="-128"/>
              </a:rPr>
              <a:t>借地</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・図書館</a:t>
            </a:r>
            <a:r>
              <a:rPr lang="ja-JP" altLang="en-US" sz="2400" dirty="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賃貸住宅・テナント複合</a:t>
            </a:r>
            <a:r>
              <a:rPr lang="ja-JP" altLang="en-US" sz="2400" dirty="0">
                <a:latin typeface="メイリオ" panose="020B0604030504040204" pitchFamily="50" charset="-128"/>
                <a:ea typeface="メイリオ" panose="020B0604030504040204" pitchFamily="50" charset="-128"/>
              </a:rPr>
              <a:t>施設</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・図書館は市所有</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テナント</a:t>
            </a:r>
            <a:r>
              <a:rPr lang="ja-JP" altLang="en-US" sz="2400" dirty="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賃貸住宅</a:t>
            </a:r>
            <a:r>
              <a:rPr lang="ja-JP" altLang="en-US" sz="2400" dirty="0">
                <a:latin typeface="メイリオ" panose="020B0604030504040204" pitchFamily="50" charset="-128"/>
                <a:ea typeface="メイリオ" panose="020B0604030504040204" pitchFamily="50" charset="-128"/>
              </a:rPr>
              <a:t>はＳＰＣ（特定目的会社</a:t>
            </a:r>
            <a:r>
              <a:rPr lang="ja-JP" altLang="en-US" sz="2400" dirty="0" smtClean="0">
                <a:latin typeface="メイリオ" panose="020B0604030504040204" pitchFamily="50" charset="-128"/>
                <a:ea typeface="メイリオ" panose="020B0604030504040204" pitchFamily="50" charset="-128"/>
              </a:rPr>
              <a:t>）所有</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endParaRPr lang="ja-JP" altLang="en-US" sz="2400" b="1" dirty="0">
              <a:solidFill>
                <a:srgbClr val="FF0000"/>
              </a:solidFill>
              <a:latin typeface="メイリオ" panose="020B0604030504040204" pitchFamily="50" charset="-128"/>
              <a:ea typeface="メイリオ" panose="020B0604030504040204" pitchFamily="50" charset="-128"/>
            </a:endParaRPr>
          </a:p>
        </p:txBody>
      </p:sp>
      <p:sp>
        <p:nvSpPr>
          <p:cNvPr id="10" name="タイトル 1"/>
          <p:cNvSpPr txBox="1">
            <a:spLocks/>
          </p:cNvSpPr>
          <p:nvPr/>
        </p:nvSpPr>
        <p:spPr>
          <a:xfrm>
            <a:off x="6911379" y="530076"/>
            <a:ext cx="3325113"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lgn="r"/>
            <a:r>
              <a:rPr lang="ja-JP" altLang="en-US" sz="2000" b="1" dirty="0" smtClean="0">
                <a:latin typeface="メイリオ" panose="020B0604030504040204" pitchFamily="50" charset="-128"/>
                <a:ea typeface="メイリオ" panose="020B0604030504040204" pitchFamily="50" charset="-128"/>
              </a:rPr>
              <a:t>（</a:t>
            </a:r>
            <a:r>
              <a:rPr lang="ja-JP" altLang="en-US" sz="2000" b="1" dirty="0">
                <a:latin typeface="メイリオ" panose="020B0604030504040204" pitchFamily="50" charset="-128"/>
                <a:ea typeface="メイリオ" panose="020B0604030504040204" pitchFamily="50" charset="-128"/>
              </a:rPr>
              <a:t>令和</a:t>
            </a:r>
            <a:r>
              <a:rPr lang="en-US" altLang="ja-JP" sz="2000" b="1" dirty="0">
                <a:latin typeface="メイリオ" panose="020B0604030504040204" pitchFamily="50" charset="-128"/>
                <a:ea typeface="メイリオ" panose="020B0604030504040204" pitchFamily="50" charset="-128"/>
              </a:rPr>
              <a:t>2</a:t>
            </a:r>
            <a:r>
              <a:rPr lang="ja-JP" altLang="en-US" sz="2000" b="1" dirty="0">
                <a:latin typeface="メイリオ" panose="020B0604030504040204" pitchFamily="50" charset="-128"/>
                <a:ea typeface="メイリオ" panose="020B0604030504040204" pitchFamily="50" charset="-128"/>
              </a:rPr>
              <a:t>年</a:t>
            </a:r>
            <a:r>
              <a:rPr lang="en-US" altLang="ja-JP" sz="2000" b="1" dirty="0">
                <a:latin typeface="メイリオ" panose="020B0604030504040204" pitchFamily="50" charset="-128"/>
                <a:ea typeface="メイリオ" panose="020B0604030504040204" pitchFamily="50" charset="-128"/>
              </a:rPr>
              <a:t>1</a:t>
            </a:r>
            <a:r>
              <a:rPr lang="ja-JP" altLang="en-US" sz="2000" b="1" dirty="0">
                <a:latin typeface="メイリオ" panose="020B0604030504040204" pitchFamily="50" charset="-128"/>
                <a:ea typeface="メイリオ" panose="020B0604030504040204" pitchFamily="50" charset="-128"/>
              </a:rPr>
              <a:t>月</a:t>
            </a:r>
            <a:r>
              <a:rPr lang="en-US" altLang="ja-JP" sz="2000" b="1" dirty="0">
                <a:latin typeface="メイリオ" panose="020B0604030504040204" pitchFamily="50" charset="-128"/>
                <a:ea typeface="メイリオ" panose="020B0604030504040204" pitchFamily="50" charset="-128"/>
              </a:rPr>
              <a:t>29</a:t>
            </a:r>
            <a:r>
              <a:rPr lang="ja-JP" altLang="en-US" sz="2000" b="1" dirty="0" smtClean="0">
                <a:latin typeface="メイリオ" panose="020B0604030504040204" pitchFamily="50" charset="-128"/>
                <a:ea typeface="メイリオ" panose="020B0604030504040204" pitchFamily="50" charset="-128"/>
              </a:rPr>
              <a:t>日公表）</a:t>
            </a:r>
            <a:endParaRPr lang="ja-JP" altLang="en-US" sz="2000" b="1" dirty="0">
              <a:latin typeface="メイリオ" panose="020B0604030504040204" pitchFamily="50" charset="-128"/>
              <a:ea typeface="メイリオ" panose="020B0604030504040204" pitchFamily="50" charset="-128"/>
            </a:endParaRPr>
          </a:p>
        </p:txBody>
      </p:sp>
      <p:pic>
        <p:nvPicPr>
          <p:cNvPr id="9" name="図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3965" y="1199005"/>
            <a:ext cx="5590821" cy="3507966"/>
          </a:xfrm>
          <a:prstGeom prst="rect">
            <a:avLst/>
          </a:prstGeom>
        </p:spPr>
      </p:pic>
      <p:sp>
        <p:nvSpPr>
          <p:cNvPr id="12"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11</a:t>
            </a:fld>
            <a:endParaRPr kumimoji="1" lang="ja-JP" altLang="en-US" sz="2000" dirty="0">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395784" y="110361"/>
            <a:ext cx="4185761"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17" name="テキスト ボックス 16"/>
          <p:cNvSpPr txBox="1"/>
          <p:nvPr/>
        </p:nvSpPr>
        <p:spPr>
          <a:xfrm>
            <a:off x="4977778" y="110360"/>
            <a:ext cx="5109091"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新花巻図書館複合施設整備事業構想</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32086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
          <p:cNvSpPr>
            <a:spLocks noGrp="1"/>
          </p:cNvSpPr>
          <p:nvPr>
            <p:ph type="ctrTitle"/>
          </p:nvPr>
        </p:nvSpPr>
        <p:spPr>
          <a:xfrm>
            <a:off x="335873" y="842781"/>
            <a:ext cx="7269613" cy="6182133"/>
          </a:xfrm>
        </p:spPr>
        <p:txBody>
          <a:bodyPr anchor="t">
            <a:noAutofit/>
          </a:bodyPr>
          <a:lstStyle/>
          <a:p>
            <a:pPr algn="l">
              <a:lnSpc>
                <a:spcPct val="120000"/>
              </a:lnSpc>
              <a:spcBef>
                <a:spcPts val="0"/>
              </a:spcBef>
            </a:pPr>
            <a:r>
              <a:rPr lang="ja-JP" altLang="en-US" sz="2400" b="1" dirty="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000" b="1" dirty="0" smtClean="0">
                <a:latin typeface="メイリオ" panose="020B0604030504040204" pitchFamily="50" charset="-128"/>
                <a:ea typeface="メイリオ" panose="020B0604030504040204" pitchFamily="50" charset="-128"/>
              </a:rPr>
              <a:t>ＪＲ</a:t>
            </a:r>
            <a:r>
              <a:rPr lang="ja-JP" altLang="en-US" sz="2000" b="1" dirty="0">
                <a:latin typeface="メイリオ" panose="020B0604030504040204" pitchFamily="50" charset="-128"/>
                <a:ea typeface="メイリオ" panose="020B0604030504040204" pitchFamily="50" charset="-128"/>
              </a:rPr>
              <a:t>用地（スポーツ用品店敷地）</a:t>
            </a:r>
            <a:r>
              <a:rPr lang="en-US" altLang="ja-JP" sz="2000" b="1" dirty="0">
                <a:latin typeface="メイリオ" panose="020B0604030504040204" pitchFamily="50" charset="-128"/>
                <a:ea typeface="メイリオ" panose="020B0604030504040204" pitchFamily="50" charset="-128"/>
              </a:rPr>
              <a:t/>
            </a:r>
            <a:br>
              <a:rPr lang="en-US" altLang="ja-JP" sz="2000" b="1" dirty="0">
                <a:latin typeface="メイリオ" panose="020B0604030504040204" pitchFamily="50" charset="-128"/>
                <a:ea typeface="メイリオ" panose="020B0604030504040204" pitchFamily="50" charset="-128"/>
              </a:rPr>
            </a:br>
            <a:r>
              <a:rPr lang="en-US" altLang="ja-JP" sz="2400" b="1" dirty="0" smtClean="0">
                <a:latin typeface="メイリオ" panose="020B0604030504040204" pitchFamily="50" charset="-128"/>
                <a:ea typeface="メイリオ" panose="020B0604030504040204" pitchFamily="50" charset="-128"/>
              </a:rPr>
              <a:t>1</a:t>
            </a:r>
            <a:r>
              <a:rPr lang="ja-JP" altLang="en-US" sz="2400" b="1" dirty="0" smtClean="0">
                <a:latin typeface="メイリオ" panose="020B0604030504040204" pitchFamily="50" charset="-128"/>
                <a:ea typeface="メイリオ" panose="020B0604030504040204" pitchFamily="50" charset="-128"/>
              </a:rPr>
              <a:t>　</a:t>
            </a:r>
            <a:r>
              <a:rPr lang="en-US" altLang="ja-JP" sz="2400" b="1" dirty="0" smtClean="0">
                <a:latin typeface="メイリオ" panose="020B0604030504040204" pitchFamily="50" charset="-128"/>
                <a:ea typeface="メイリオ" panose="020B0604030504040204" pitchFamily="50" charset="-128"/>
              </a:rPr>
              <a:t>JR</a:t>
            </a:r>
            <a:r>
              <a:rPr lang="ja-JP" altLang="en-US" sz="2400" b="1" dirty="0" smtClean="0">
                <a:latin typeface="メイリオ" panose="020B0604030504040204" pitchFamily="50" charset="-128"/>
                <a:ea typeface="メイリオ" panose="020B0604030504040204" pitchFamily="50" charset="-128"/>
              </a:rPr>
              <a:t>東日本</a:t>
            </a:r>
            <a:r>
              <a:rPr lang="ja-JP" altLang="en-US" sz="2400" b="1" dirty="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交渉経緯</a:t>
            </a:r>
            <a:r>
              <a:rPr lang="en-US" altLang="ja-JP" sz="2400" b="1" dirty="0">
                <a:latin typeface="メイリオ" panose="020B0604030504040204" pitchFamily="50" charset="-128"/>
                <a:ea typeface="メイリオ" panose="020B0604030504040204" pitchFamily="50" charset="-128"/>
              </a:rPr>
              <a:t/>
            </a:r>
            <a:br>
              <a:rPr lang="en-US" altLang="ja-JP" sz="2400" b="1"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a:t>
            </a:r>
            <a:r>
              <a:rPr lang="ja-JP" altLang="en-US" sz="2200" dirty="0" smtClean="0">
                <a:latin typeface="メイリオ" panose="020B0604030504040204" pitchFamily="50" charset="-128"/>
                <a:ea typeface="メイリオ" panose="020B0604030504040204" pitchFamily="50" charset="-128"/>
              </a:rPr>
              <a:t>平成</a:t>
            </a:r>
            <a:r>
              <a:rPr lang="en-US" altLang="ja-JP" sz="2200" dirty="0" smtClean="0">
                <a:latin typeface="メイリオ" panose="020B0604030504040204" pitchFamily="50" charset="-128"/>
                <a:ea typeface="メイリオ" panose="020B0604030504040204" pitchFamily="50" charset="-128"/>
              </a:rPr>
              <a:t>30</a:t>
            </a:r>
            <a:r>
              <a:rPr lang="ja-JP" altLang="en-US" sz="2200" dirty="0" smtClean="0">
                <a:latin typeface="メイリオ" panose="020B0604030504040204" pitchFamily="50" charset="-128"/>
                <a:ea typeface="メイリオ" panose="020B0604030504040204" pitchFamily="50" charset="-128"/>
              </a:rPr>
              <a:t>年</a:t>
            </a:r>
            <a:r>
              <a:rPr lang="en-US" altLang="ja-JP" sz="2200" dirty="0" smtClean="0">
                <a:latin typeface="メイリオ" panose="020B0604030504040204" pitchFamily="50" charset="-128"/>
                <a:ea typeface="メイリオ" panose="020B0604030504040204" pitchFamily="50" charset="-128"/>
              </a:rPr>
              <a:t>12</a:t>
            </a:r>
            <a:r>
              <a:rPr lang="ja-JP" altLang="en-US" sz="2200" dirty="0" smtClean="0">
                <a:latin typeface="メイリオ" panose="020B0604030504040204" pitchFamily="50" charset="-128"/>
                <a:ea typeface="メイリオ" panose="020B0604030504040204" pitchFamily="50" charset="-128"/>
              </a:rPr>
              <a:t>月市議会において</a:t>
            </a:r>
            <a:r>
              <a:rPr lang="en-US" altLang="ja-JP" sz="2200" dirty="0" smtClean="0">
                <a:latin typeface="メイリオ" panose="020B0604030504040204" pitchFamily="50" charset="-128"/>
                <a:ea typeface="メイリオ" panose="020B0604030504040204" pitchFamily="50" charset="-128"/>
              </a:rPr>
              <a:t>『</a:t>
            </a:r>
            <a:r>
              <a:rPr lang="ja-JP" altLang="en-US" sz="2200" dirty="0" smtClean="0">
                <a:latin typeface="メイリオ" panose="020B0604030504040204" pitchFamily="50" charset="-128"/>
                <a:ea typeface="メイリオ" panose="020B0604030504040204" pitchFamily="50" charset="-128"/>
              </a:rPr>
              <a:t>花巻駅東口周</a:t>
            </a:r>
            <a:r>
              <a:rPr lang="en-US" altLang="ja-JP" sz="2200" dirty="0" smtClean="0">
                <a:latin typeface="メイリオ" panose="020B0604030504040204" pitchFamily="50" charset="-128"/>
                <a:ea typeface="メイリオ" panose="020B0604030504040204" pitchFamily="50" charset="-128"/>
              </a:rPr>
              <a:t/>
            </a:r>
            <a:br>
              <a:rPr lang="en-US" altLang="ja-JP" sz="2200"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　</a:t>
            </a:r>
            <a:r>
              <a:rPr lang="ja-JP" altLang="en-US" sz="2200" dirty="0" smtClean="0">
                <a:latin typeface="メイリオ" panose="020B0604030504040204" pitchFamily="50" charset="-128"/>
                <a:ea typeface="メイリオ" panose="020B0604030504040204" pitchFamily="50" charset="-128"/>
              </a:rPr>
              <a:t>辺のＪＲ所有地を有力な候補地</a:t>
            </a:r>
            <a:r>
              <a:rPr lang="en-US" altLang="ja-JP" sz="2200" dirty="0" smtClean="0">
                <a:latin typeface="メイリオ" panose="020B0604030504040204" pitchFamily="50" charset="-128"/>
                <a:ea typeface="メイリオ" panose="020B0604030504040204" pitchFamily="50" charset="-128"/>
              </a:rPr>
              <a:t>』</a:t>
            </a:r>
            <a:r>
              <a:rPr lang="ja-JP" altLang="en-US" sz="2200" dirty="0" smtClean="0">
                <a:latin typeface="メイリオ" panose="020B0604030504040204" pitchFamily="50" charset="-128"/>
                <a:ea typeface="メイリオ" panose="020B0604030504040204" pitchFamily="50" charset="-128"/>
              </a:rPr>
              <a:t>との考え」</a:t>
            </a:r>
            <a:r>
              <a:rPr lang="en-US" altLang="ja-JP" sz="2200" dirty="0" smtClean="0">
                <a:latin typeface="メイリオ" panose="020B0604030504040204" pitchFamily="50" charset="-128"/>
                <a:ea typeface="メイリオ" panose="020B0604030504040204" pitchFamily="50" charset="-128"/>
              </a:rPr>
              <a:t/>
            </a:r>
            <a:br>
              <a:rPr lang="en-US" altLang="ja-JP" sz="2200"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　</a:t>
            </a:r>
            <a:r>
              <a:rPr lang="ja-JP" altLang="en-US" sz="2200" dirty="0" smtClean="0">
                <a:latin typeface="メイリオ" panose="020B0604030504040204" pitchFamily="50" charset="-128"/>
                <a:ea typeface="メイリオ" panose="020B0604030504040204" pitchFamily="50" charset="-128"/>
              </a:rPr>
              <a:t>「これまでは</a:t>
            </a:r>
            <a:r>
              <a:rPr lang="en-US" altLang="ja-JP" sz="2200" dirty="0" smtClean="0">
                <a:latin typeface="メイリオ" panose="020B0604030504040204" pitchFamily="50" charset="-128"/>
                <a:ea typeface="メイリオ" panose="020B0604030504040204" pitchFamily="50" charset="-128"/>
              </a:rPr>
              <a:t>『</a:t>
            </a:r>
            <a:r>
              <a:rPr lang="ja-JP" altLang="en-US" sz="2200" dirty="0" smtClean="0">
                <a:latin typeface="メイリオ" panose="020B0604030504040204" pitchFamily="50" charset="-128"/>
                <a:ea typeface="メイリオ" panose="020B0604030504040204" pitchFamily="50" charset="-128"/>
              </a:rPr>
              <a:t>（花城町の）まなび学</a:t>
            </a:r>
            <a:r>
              <a:rPr lang="en-US" altLang="ja-JP" sz="2200" dirty="0" smtClean="0">
                <a:latin typeface="メイリオ" panose="020B0604030504040204" pitchFamily="50" charset="-128"/>
                <a:ea typeface="メイリオ" panose="020B0604030504040204" pitchFamily="50" charset="-128"/>
              </a:rPr>
              <a:t/>
            </a:r>
            <a:br>
              <a:rPr lang="en-US" altLang="ja-JP" sz="2200"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　</a:t>
            </a:r>
            <a:r>
              <a:rPr lang="ja-JP" altLang="en-US" sz="2200" dirty="0" smtClean="0">
                <a:latin typeface="メイリオ" panose="020B0604030504040204" pitchFamily="50" charset="-128"/>
                <a:ea typeface="メイリオ" panose="020B0604030504040204" pitchFamily="50" charset="-128"/>
              </a:rPr>
              <a:t>園周辺か駅周辺</a:t>
            </a:r>
            <a:r>
              <a:rPr lang="en-US" altLang="ja-JP" sz="2200" dirty="0" smtClean="0">
                <a:latin typeface="メイリオ" panose="020B0604030504040204" pitchFamily="50" charset="-128"/>
                <a:ea typeface="メイリオ" panose="020B0604030504040204" pitchFamily="50" charset="-128"/>
              </a:rPr>
              <a:t>』</a:t>
            </a:r>
            <a:r>
              <a:rPr lang="ja-JP" altLang="en-US" sz="2200" dirty="0" smtClean="0">
                <a:latin typeface="メイリオ" panose="020B0604030504040204" pitchFamily="50" charset="-128"/>
                <a:ea typeface="メイリオ" panose="020B0604030504040204" pitchFamily="50" charset="-128"/>
              </a:rPr>
              <a:t>など</a:t>
            </a:r>
            <a:r>
              <a:rPr lang="ja-JP" altLang="en-US" sz="2200" dirty="0">
                <a:latin typeface="メイリオ" panose="020B0604030504040204" pitchFamily="50" charset="-128"/>
                <a:ea typeface="メイリオ" panose="020B0604030504040204" pitchFamily="50" charset="-128"/>
              </a:rPr>
              <a:t>と</a:t>
            </a:r>
            <a:r>
              <a:rPr lang="ja-JP" altLang="en-US" sz="2200" dirty="0" smtClean="0">
                <a:latin typeface="メイリオ" panose="020B0604030504040204" pitchFamily="50" charset="-128"/>
                <a:ea typeface="メイリオ" panose="020B0604030504040204" pitchFamily="50" charset="-128"/>
              </a:rPr>
              <a:t>しており、今回はより具</a:t>
            </a:r>
            <a:r>
              <a:rPr lang="en-US" altLang="ja-JP" sz="2200" dirty="0" smtClean="0">
                <a:latin typeface="メイリオ" panose="020B0604030504040204" pitchFamily="50" charset="-128"/>
                <a:ea typeface="メイリオ" panose="020B0604030504040204" pitchFamily="50" charset="-128"/>
              </a:rPr>
              <a:t/>
            </a:r>
            <a:br>
              <a:rPr lang="en-US" altLang="ja-JP" sz="2200"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　</a:t>
            </a:r>
            <a:r>
              <a:rPr lang="ja-JP" altLang="en-US" sz="2200" dirty="0" smtClean="0">
                <a:latin typeface="メイリオ" panose="020B0604030504040204" pitchFamily="50" charset="-128"/>
                <a:ea typeface="メイリオ" panose="020B0604030504040204" pitchFamily="50" charset="-128"/>
              </a:rPr>
              <a:t>体的に示した格好。市とＪＲは具体的な条件など</a:t>
            </a:r>
            <a:r>
              <a:rPr lang="en-US" altLang="ja-JP" sz="2200" dirty="0" smtClean="0">
                <a:latin typeface="メイリオ" panose="020B0604030504040204" pitchFamily="50" charset="-128"/>
                <a:ea typeface="メイリオ" panose="020B0604030504040204" pitchFamily="50" charset="-128"/>
              </a:rPr>
              <a:t/>
            </a:r>
            <a:br>
              <a:rPr lang="en-US" altLang="ja-JP" sz="2200"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　</a:t>
            </a:r>
            <a:r>
              <a:rPr lang="ja-JP" altLang="en-US" sz="2200" dirty="0" smtClean="0">
                <a:latin typeface="メイリオ" panose="020B0604030504040204" pitchFamily="50" charset="-128"/>
                <a:ea typeface="メイリオ" panose="020B0604030504040204" pitchFamily="50" charset="-128"/>
              </a:rPr>
              <a:t>について協議に」</a:t>
            </a:r>
            <a:r>
              <a:rPr lang="ja-JP" altLang="en-US" sz="1800" b="1" dirty="0" smtClean="0">
                <a:latin typeface="メイリオ" panose="020B0604030504040204" pitchFamily="50" charset="-128"/>
                <a:ea typeface="メイリオ" panose="020B0604030504040204" pitchFamily="50" charset="-128"/>
              </a:rPr>
              <a:t>（</a:t>
            </a:r>
            <a:r>
              <a:rPr lang="en-US" altLang="ja-JP" sz="1800" b="1" dirty="0" smtClean="0">
                <a:latin typeface="メイリオ" panose="020B0604030504040204" pitchFamily="50" charset="-128"/>
                <a:ea typeface="メイリオ" panose="020B0604030504040204" pitchFamily="50" charset="-128"/>
              </a:rPr>
              <a:t>18</a:t>
            </a:r>
            <a:r>
              <a:rPr lang="ja-JP" altLang="ja-JP" sz="1800" b="1" dirty="0">
                <a:latin typeface="メイリオ" panose="020B0604030504040204" pitchFamily="50" charset="-128"/>
                <a:ea typeface="メイリオ" panose="020B0604030504040204" pitchFamily="50" charset="-128"/>
              </a:rPr>
              <a:t>年</a:t>
            </a:r>
            <a:r>
              <a:rPr lang="en-US" altLang="ja-JP" sz="1800" b="1" dirty="0">
                <a:latin typeface="メイリオ" panose="020B0604030504040204" pitchFamily="50" charset="-128"/>
                <a:ea typeface="メイリオ" panose="020B0604030504040204" pitchFamily="50" charset="-128"/>
              </a:rPr>
              <a:t>12</a:t>
            </a:r>
            <a:r>
              <a:rPr lang="ja-JP" altLang="ja-JP" sz="1800" b="1" dirty="0">
                <a:latin typeface="メイリオ" panose="020B0604030504040204" pitchFamily="50" charset="-128"/>
                <a:ea typeface="メイリオ" panose="020B0604030504040204" pitchFamily="50" charset="-128"/>
              </a:rPr>
              <a:t>月</a:t>
            </a:r>
            <a:r>
              <a:rPr lang="en-US" altLang="ja-JP" sz="1800" b="1" dirty="0">
                <a:latin typeface="メイリオ" panose="020B0604030504040204" pitchFamily="50" charset="-128"/>
                <a:ea typeface="メイリオ" panose="020B0604030504040204" pitchFamily="50" charset="-128"/>
              </a:rPr>
              <a:t>6</a:t>
            </a:r>
            <a:r>
              <a:rPr lang="ja-JP" altLang="ja-JP" sz="1800" b="1" dirty="0">
                <a:latin typeface="メイリオ" panose="020B0604030504040204" pitchFamily="50" charset="-128"/>
                <a:ea typeface="メイリオ" panose="020B0604030504040204" pitchFamily="50" charset="-128"/>
              </a:rPr>
              <a:t>日岩手日報</a:t>
            </a:r>
            <a:r>
              <a:rPr lang="ja-JP" altLang="en-US" sz="1800" b="1" dirty="0" smtClean="0">
                <a:latin typeface="メイリオ" panose="020B0604030504040204" pitchFamily="50" charset="-128"/>
                <a:ea typeface="メイリオ" panose="020B0604030504040204" pitchFamily="50" charset="-128"/>
              </a:rPr>
              <a:t>）</a:t>
            </a:r>
            <a:r>
              <a:rPr lang="en-US" altLang="ja-JP" sz="1800" b="1" dirty="0" smtClean="0">
                <a:latin typeface="メイリオ" panose="020B0604030504040204" pitchFamily="50" charset="-128"/>
                <a:ea typeface="メイリオ" panose="020B0604030504040204" pitchFamily="50" charset="-128"/>
              </a:rPr>
              <a:t/>
            </a:r>
            <a:br>
              <a:rPr lang="en-US" altLang="ja-JP" sz="1800" b="1" dirty="0" smtClean="0">
                <a:latin typeface="メイリオ" panose="020B0604030504040204" pitchFamily="50" charset="-128"/>
                <a:ea typeface="メイリオ" panose="020B0604030504040204" pitchFamily="50" charset="-128"/>
              </a:rPr>
            </a:br>
            <a:r>
              <a:rPr lang="en-US" altLang="ja-JP" sz="1800" b="1" dirty="0" smtClean="0">
                <a:latin typeface="メイリオ" panose="020B0604030504040204" pitchFamily="50" charset="-128"/>
                <a:ea typeface="メイリオ" panose="020B0604030504040204" pitchFamily="50" charset="-128"/>
              </a:rPr>
              <a:t/>
            </a:r>
            <a:br>
              <a:rPr lang="en-US" altLang="ja-JP" sz="1800" b="1"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「土地を賃貸借する方向で協力したい。</a:t>
            </a:r>
            <a:r>
              <a:rPr lang="ja-JP" altLang="en-US" sz="2200" dirty="0" smtClean="0">
                <a:latin typeface="メイリオ" panose="020B0604030504040204" pitchFamily="50" charset="-128"/>
                <a:ea typeface="メイリオ" panose="020B0604030504040204" pitchFamily="50" charset="-128"/>
              </a:rPr>
              <a:t>賃貸借条件</a:t>
            </a:r>
            <a:r>
              <a:rPr lang="en-US" altLang="ja-JP" sz="2200" dirty="0" smtClean="0">
                <a:latin typeface="メイリオ" panose="020B0604030504040204" pitchFamily="50" charset="-128"/>
                <a:ea typeface="メイリオ" panose="020B0604030504040204" pitchFamily="50" charset="-128"/>
              </a:rPr>
              <a:t/>
            </a:r>
            <a:br>
              <a:rPr lang="en-US" altLang="ja-JP" sz="2200"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　</a:t>
            </a:r>
            <a:r>
              <a:rPr lang="ja-JP" altLang="en-US" sz="2200" dirty="0" smtClean="0">
                <a:latin typeface="メイリオ" panose="020B0604030504040204" pitchFamily="50" charset="-128"/>
                <a:ea typeface="メイリオ" panose="020B0604030504040204" pitchFamily="50" charset="-128"/>
              </a:rPr>
              <a:t>を</a:t>
            </a:r>
            <a:r>
              <a:rPr lang="ja-JP" altLang="en-US" sz="2200" dirty="0">
                <a:latin typeface="メイリオ" panose="020B0604030504040204" pitchFamily="50" charset="-128"/>
                <a:ea typeface="メイリオ" panose="020B0604030504040204" pitchFamily="50" charset="-128"/>
              </a:rPr>
              <a:t>協議中」</a:t>
            </a:r>
            <a:r>
              <a:rPr lang="ja-JP" altLang="en-US" sz="1800" b="1" dirty="0">
                <a:latin typeface="メイリオ" panose="020B0604030504040204" pitchFamily="50" charset="-128"/>
                <a:ea typeface="メイリオ" panose="020B0604030504040204" pitchFamily="50" charset="-128"/>
              </a:rPr>
              <a:t>（</a:t>
            </a:r>
            <a:r>
              <a:rPr lang="en-US" altLang="ja-JP" sz="1800" b="1" dirty="0">
                <a:latin typeface="メイリオ" panose="020B0604030504040204" pitchFamily="50" charset="-128"/>
                <a:ea typeface="メイリオ" panose="020B0604030504040204" pitchFamily="50" charset="-128"/>
              </a:rPr>
              <a:t>19</a:t>
            </a:r>
            <a:r>
              <a:rPr lang="ja-JP" altLang="en-US" sz="1800" b="1" dirty="0">
                <a:latin typeface="メイリオ" panose="020B0604030504040204" pitchFamily="50" charset="-128"/>
                <a:ea typeface="メイリオ" panose="020B0604030504040204" pitchFamily="50" charset="-128"/>
              </a:rPr>
              <a:t>年</a:t>
            </a:r>
            <a:r>
              <a:rPr lang="en-US" altLang="ja-JP" sz="1800" b="1" dirty="0">
                <a:latin typeface="メイリオ" panose="020B0604030504040204" pitchFamily="50" charset="-128"/>
                <a:ea typeface="メイリオ" panose="020B0604030504040204" pitchFamily="50" charset="-128"/>
              </a:rPr>
              <a:t>12</a:t>
            </a:r>
            <a:r>
              <a:rPr lang="ja-JP" altLang="en-US" sz="1800" b="1" dirty="0">
                <a:latin typeface="メイリオ" panose="020B0604030504040204" pitchFamily="50" charset="-128"/>
                <a:ea typeface="メイリオ" panose="020B0604030504040204" pitchFamily="50" charset="-128"/>
              </a:rPr>
              <a:t>月</a:t>
            </a:r>
            <a:r>
              <a:rPr lang="en-US" altLang="ja-JP" sz="1800" b="1" dirty="0">
                <a:latin typeface="メイリオ" panose="020B0604030504040204" pitchFamily="50" charset="-128"/>
                <a:ea typeface="メイリオ" panose="020B0604030504040204" pitchFamily="50" charset="-128"/>
              </a:rPr>
              <a:t>9</a:t>
            </a:r>
            <a:r>
              <a:rPr lang="ja-JP" altLang="en-US" sz="1800" b="1" dirty="0">
                <a:latin typeface="メイリオ" panose="020B0604030504040204" pitchFamily="50" charset="-128"/>
                <a:ea typeface="メイリオ" panose="020B0604030504040204" pitchFamily="50" charset="-128"/>
              </a:rPr>
              <a:t>日議会一般質問答弁）　</a:t>
            </a:r>
            <a:r>
              <a:rPr lang="ja-JP" altLang="ja-JP" sz="1800" b="1" dirty="0">
                <a:latin typeface="メイリオ" panose="020B0604030504040204" pitchFamily="50" charset="-128"/>
                <a:ea typeface="メイリオ" panose="020B0604030504040204" pitchFamily="50" charset="-128"/>
              </a:rPr>
              <a:t/>
            </a:r>
            <a:br>
              <a:rPr lang="ja-JP" altLang="ja-JP" sz="1800" b="1" dirty="0">
                <a:latin typeface="メイリオ" panose="020B0604030504040204" pitchFamily="50" charset="-128"/>
                <a:ea typeface="メイリオ" panose="020B0604030504040204" pitchFamily="50" charset="-128"/>
              </a:rPr>
            </a:br>
            <a:r>
              <a:rPr lang="ja-JP" altLang="en-US" sz="1800" b="1" dirty="0">
                <a:latin typeface="メイリオ" panose="020B0604030504040204" pitchFamily="50" charset="-128"/>
                <a:ea typeface="メイリオ" panose="020B0604030504040204" pitchFamily="50" charset="-128"/>
              </a:rPr>
              <a:t>　</a:t>
            </a:r>
            <a:r>
              <a:rPr lang="en-US" altLang="ja-JP" sz="1800" b="1" dirty="0">
                <a:latin typeface="メイリオ" panose="020B0604030504040204" pitchFamily="50" charset="-128"/>
                <a:ea typeface="メイリオ" panose="020B0604030504040204" pitchFamily="50" charset="-128"/>
              </a:rPr>
              <a:t/>
            </a:r>
            <a:br>
              <a:rPr lang="en-US" altLang="ja-JP" sz="1800" b="1" dirty="0">
                <a:latin typeface="メイリオ" panose="020B0604030504040204" pitchFamily="50" charset="-128"/>
                <a:ea typeface="メイリオ" panose="020B0604030504040204" pitchFamily="50" charset="-128"/>
              </a:rPr>
            </a:br>
            <a:r>
              <a:rPr lang="ja-JP" altLang="en-US" sz="2200" dirty="0" smtClean="0">
                <a:latin typeface="メイリオ" panose="020B0604030504040204" pitchFamily="50" charset="-128"/>
                <a:ea typeface="メイリオ" panose="020B0604030504040204" pitchFamily="50" charset="-128"/>
              </a:rPr>
              <a:t>「</a:t>
            </a:r>
            <a:r>
              <a:rPr lang="en-US" altLang="ja-JP" sz="2200" dirty="0" smtClean="0">
                <a:latin typeface="メイリオ" panose="020B0604030504040204" pitchFamily="50" charset="-128"/>
                <a:ea typeface="メイリオ" panose="020B0604030504040204" pitchFamily="50" charset="-128"/>
              </a:rPr>
              <a:t>JR</a:t>
            </a:r>
            <a:r>
              <a:rPr lang="ja-JP" altLang="en-US" sz="2200" dirty="0" smtClean="0">
                <a:latin typeface="メイリオ" panose="020B0604030504040204" pitchFamily="50" charset="-128"/>
                <a:ea typeface="メイリオ" panose="020B0604030504040204" pitchFamily="50" charset="-128"/>
              </a:rPr>
              <a:t>は</a:t>
            </a:r>
            <a:r>
              <a:rPr lang="ja-JP" altLang="ja-JP" sz="2200" dirty="0" smtClean="0">
                <a:latin typeface="メイリオ" panose="020B0604030504040204" pitchFamily="50" charset="-128"/>
                <a:ea typeface="メイリオ" panose="020B0604030504040204" pitchFamily="50" charset="-128"/>
              </a:rPr>
              <a:t>複合</a:t>
            </a:r>
            <a:r>
              <a:rPr lang="ja-JP" altLang="ja-JP" sz="2200" dirty="0">
                <a:latin typeface="メイリオ" panose="020B0604030504040204" pitchFamily="50" charset="-128"/>
                <a:ea typeface="メイリオ" panose="020B0604030504040204" pitchFamily="50" charset="-128"/>
              </a:rPr>
              <a:t>施設建設用地を</a:t>
            </a:r>
            <a:r>
              <a:rPr lang="en-US" altLang="ja-JP" sz="2200" dirty="0">
                <a:latin typeface="メイリオ" panose="020B0604030504040204" pitchFamily="50" charset="-128"/>
                <a:ea typeface="メイリオ" panose="020B0604030504040204" pitchFamily="50" charset="-128"/>
              </a:rPr>
              <a:t>50</a:t>
            </a:r>
            <a:r>
              <a:rPr lang="ja-JP" altLang="ja-JP" sz="2200" dirty="0">
                <a:latin typeface="メイリオ" panose="020B0604030504040204" pitchFamily="50" charset="-128"/>
                <a:ea typeface="メイリオ" panose="020B0604030504040204" pitchFamily="50" charset="-128"/>
              </a:rPr>
              <a:t>年間の定期借地</a:t>
            </a:r>
            <a:r>
              <a:rPr lang="ja-JP" altLang="en-US" sz="2200" dirty="0">
                <a:latin typeface="メイリオ" panose="020B0604030504040204" pitchFamily="50" charset="-128"/>
                <a:ea typeface="メイリオ" panose="020B0604030504040204" pitchFamily="50" charset="-128"/>
              </a:rPr>
              <a:t>で</a:t>
            </a:r>
            <a:r>
              <a:rPr lang="ja-JP" altLang="ja-JP" sz="2200" dirty="0" smtClean="0">
                <a:latin typeface="メイリオ" panose="020B0604030504040204" pitchFamily="50" charset="-128"/>
                <a:ea typeface="メイリオ" panose="020B0604030504040204" pitchFamily="50" charset="-128"/>
              </a:rPr>
              <a:t>賃貸する</a:t>
            </a:r>
            <a:r>
              <a:rPr lang="en-US" altLang="ja-JP" sz="2200" dirty="0" smtClean="0">
                <a:latin typeface="メイリオ" panose="020B0604030504040204" pitchFamily="50" charset="-128"/>
                <a:ea typeface="メイリオ" panose="020B0604030504040204" pitchFamily="50" charset="-128"/>
              </a:rPr>
              <a:t/>
            </a:r>
            <a:br>
              <a:rPr lang="en-US" altLang="ja-JP" sz="2200" dirty="0" smtClean="0">
                <a:latin typeface="メイリオ" panose="020B0604030504040204" pitchFamily="50" charset="-128"/>
                <a:ea typeface="メイリオ" panose="020B0604030504040204" pitchFamily="50" charset="-128"/>
              </a:rPr>
            </a:br>
            <a:r>
              <a:rPr lang="ja-JP" altLang="en-US" sz="2200" dirty="0">
                <a:latin typeface="メイリオ" panose="020B0604030504040204" pitchFamily="50" charset="-128"/>
                <a:ea typeface="メイリオ" panose="020B0604030504040204" pitchFamily="50" charset="-128"/>
              </a:rPr>
              <a:t>　</a:t>
            </a:r>
            <a:r>
              <a:rPr lang="ja-JP" altLang="ja-JP" sz="2200" dirty="0" smtClean="0">
                <a:latin typeface="メイリオ" panose="020B0604030504040204" pitchFamily="50" charset="-128"/>
                <a:ea typeface="メイリオ" panose="020B0604030504040204" pitchFamily="50" charset="-128"/>
              </a:rPr>
              <a:t>こと</a:t>
            </a:r>
            <a:r>
              <a:rPr lang="ja-JP" altLang="ja-JP" sz="2200" dirty="0">
                <a:latin typeface="メイリオ" panose="020B0604030504040204" pitchFamily="50" charset="-128"/>
                <a:ea typeface="メイリオ" panose="020B0604030504040204" pitchFamily="50" charset="-128"/>
              </a:rPr>
              <a:t>によ</a:t>
            </a:r>
            <a:r>
              <a:rPr lang="ja-JP" altLang="en-US" sz="2200" dirty="0">
                <a:latin typeface="メイリオ" panose="020B0604030504040204" pitchFamily="50" charset="-128"/>
                <a:ea typeface="メイリオ" panose="020B0604030504040204" pitchFamily="50" charset="-128"/>
              </a:rPr>
              <a:t>り</a:t>
            </a:r>
            <a:r>
              <a:rPr lang="ja-JP" altLang="ja-JP" sz="2200" dirty="0">
                <a:latin typeface="メイリオ" panose="020B0604030504040204" pitchFamily="50" charset="-128"/>
                <a:ea typeface="メイリオ" panose="020B0604030504040204" pitchFamily="50" charset="-128"/>
              </a:rPr>
              <a:t>花巻市のまちづくりに協力</a:t>
            </a:r>
            <a:r>
              <a:rPr lang="ja-JP" altLang="en-US" sz="2200" dirty="0">
                <a:latin typeface="メイリオ" panose="020B0604030504040204" pitchFamily="50" charset="-128"/>
                <a:ea typeface="メイリオ" panose="020B0604030504040204" pitchFamily="50" charset="-128"/>
              </a:rPr>
              <a:t>」</a:t>
            </a:r>
            <a:r>
              <a:rPr lang="en-US" altLang="ja-JP" sz="2200" dirty="0">
                <a:latin typeface="メイリオ" panose="020B0604030504040204" pitchFamily="50" charset="-128"/>
                <a:ea typeface="メイリオ" panose="020B0604030504040204" pitchFamily="50" charset="-128"/>
              </a:rPr>
              <a:t/>
            </a:r>
            <a:br>
              <a:rPr lang="en-US" altLang="ja-JP" sz="22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1800" b="1" dirty="0">
                <a:latin typeface="メイリオ" panose="020B0604030504040204" pitchFamily="50" charset="-128"/>
                <a:ea typeface="メイリオ" panose="020B0604030504040204" pitchFamily="50" charset="-128"/>
              </a:rPr>
              <a:t>（</a:t>
            </a:r>
            <a:r>
              <a:rPr lang="en-US" altLang="ja-JP" sz="1800" b="1" dirty="0">
                <a:latin typeface="メイリオ" panose="020B0604030504040204" pitchFamily="50" charset="-128"/>
                <a:ea typeface="メイリオ" panose="020B0604030504040204" pitchFamily="50" charset="-128"/>
              </a:rPr>
              <a:t>20</a:t>
            </a:r>
            <a:r>
              <a:rPr lang="ja-JP" altLang="en-US" sz="1800" b="1" dirty="0">
                <a:latin typeface="メイリオ" panose="020B0604030504040204" pitchFamily="50" charset="-128"/>
                <a:ea typeface="メイリオ" panose="020B0604030504040204" pitchFamily="50" charset="-128"/>
              </a:rPr>
              <a:t>年</a:t>
            </a:r>
            <a:r>
              <a:rPr lang="en-US" altLang="ja-JP" sz="1800" b="1" dirty="0">
                <a:latin typeface="メイリオ" panose="020B0604030504040204" pitchFamily="50" charset="-128"/>
                <a:ea typeface="メイリオ" panose="020B0604030504040204" pitchFamily="50" charset="-128"/>
              </a:rPr>
              <a:t>1</a:t>
            </a:r>
            <a:r>
              <a:rPr lang="ja-JP" altLang="en-US" sz="1800" b="1" dirty="0">
                <a:latin typeface="メイリオ" panose="020B0604030504040204" pitchFamily="50" charset="-128"/>
                <a:ea typeface="メイリオ" panose="020B0604030504040204" pitchFamily="50" charset="-128"/>
              </a:rPr>
              <a:t>月</a:t>
            </a:r>
            <a:r>
              <a:rPr lang="en-US" altLang="ja-JP" sz="1800" b="1" dirty="0">
                <a:latin typeface="メイリオ" panose="020B0604030504040204" pitchFamily="50" charset="-128"/>
                <a:ea typeface="メイリオ" panose="020B0604030504040204" pitchFamily="50" charset="-128"/>
              </a:rPr>
              <a:t>29</a:t>
            </a:r>
            <a:r>
              <a:rPr lang="ja-JP" altLang="en-US" sz="1800" b="1" dirty="0">
                <a:latin typeface="メイリオ" panose="020B0604030504040204" pitchFamily="50" charset="-128"/>
                <a:ea typeface="メイリオ" panose="020B0604030504040204" pitchFamily="50" charset="-128"/>
              </a:rPr>
              <a:t>日　新花巻図書館複合施設整備事業構想時）</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endParaRPr lang="ja-JP" altLang="en-US" sz="2400" b="1" dirty="0">
              <a:solidFill>
                <a:srgbClr val="FF0000"/>
              </a:solidFill>
              <a:latin typeface="メイリオ" panose="020B0604030504040204" pitchFamily="50" charset="-128"/>
              <a:ea typeface="メイリオ" panose="020B0604030504040204" pitchFamily="50" charset="-128"/>
            </a:endParaRPr>
          </a:p>
        </p:txBody>
      </p:sp>
      <p:grpSp>
        <p:nvGrpSpPr>
          <p:cNvPr id="13" name="グループ化 12"/>
          <p:cNvGrpSpPr/>
          <p:nvPr/>
        </p:nvGrpSpPr>
        <p:grpSpPr>
          <a:xfrm>
            <a:off x="467507" y="884907"/>
            <a:ext cx="8728310" cy="479954"/>
            <a:chOff x="411477" y="999298"/>
            <a:chExt cx="8314509" cy="457200"/>
          </a:xfrm>
        </p:grpSpPr>
        <p:sp>
          <p:nvSpPr>
            <p:cNvPr id="14" name="タイトル 1"/>
            <p:cNvSpPr txBox="1">
              <a:spLocks/>
            </p:cNvSpPr>
            <p:nvPr/>
          </p:nvSpPr>
          <p:spPr>
            <a:xfrm>
              <a:off x="411477" y="999298"/>
              <a:ext cx="8314509" cy="457200"/>
            </a:xfrm>
            <a:prstGeom prst="rect">
              <a:avLst/>
            </a:prstGeom>
          </p:spPr>
          <p:txBody>
            <a:bodyPr vert="horz" lIns="95991" tIns="47995" rIns="95991" bIns="47995" rtlCol="0" anchor="t">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lgn="l"/>
              <a:r>
                <a:rPr lang="ja-JP" altLang="en-US" sz="2520" b="1" dirty="0">
                  <a:latin typeface="+mn-ea"/>
                  <a:ea typeface="+mn-ea"/>
                </a:rPr>
                <a:t>　花巻駅東口周辺</a:t>
              </a:r>
              <a:endParaRPr lang="ja-JP" altLang="en-US" sz="2520" b="1" dirty="0">
                <a:solidFill>
                  <a:srgbClr val="FF0000"/>
                </a:solidFill>
                <a:latin typeface="+mn-ea"/>
                <a:ea typeface="+mn-ea"/>
              </a:endParaRPr>
            </a:p>
          </p:txBody>
        </p:sp>
        <p:sp>
          <p:nvSpPr>
            <p:cNvPr id="15" name="正方形/長方形 14"/>
            <p:cNvSpPr/>
            <p:nvPr/>
          </p:nvSpPr>
          <p:spPr>
            <a:xfrm>
              <a:off x="411477" y="999298"/>
              <a:ext cx="320043" cy="333114"/>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90"/>
            </a:p>
          </p:txBody>
        </p:sp>
      </p:gr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4236" y="950371"/>
            <a:ext cx="2664708" cy="5261743"/>
          </a:xfrm>
          <a:prstGeom prst="rect">
            <a:avLst/>
          </a:prstGeom>
        </p:spPr>
      </p:pic>
      <p:sp>
        <p:nvSpPr>
          <p:cNvPr id="4" name="テキスト ボックス 3"/>
          <p:cNvSpPr txBox="1"/>
          <p:nvPr/>
        </p:nvSpPr>
        <p:spPr>
          <a:xfrm>
            <a:off x="7237517" y="6229729"/>
            <a:ext cx="2701948" cy="400110"/>
          </a:xfrm>
          <a:prstGeom prst="rect">
            <a:avLst/>
          </a:prstGeom>
          <a:noFill/>
        </p:spPr>
        <p:txBody>
          <a:bodyPr wrap="square" rtlCol="0">
            <a:spAutoFit/>
          </a:bodyPr>
          <a:lstStyle/>
          <a:p>
            <a:pPr algn="r"/>
            <a:r>
              <a:rPr kumimoji="1" lang="en-US" altLang="ja-JP" sz="2000" b="1" dirty="0"/>
              <a:t>2018.12.6</a:t>
            </a:r>
            <a:r>
              <a:rPr lang="ja-JP" altLang="en-US" sz="2000" b="1" dirty="0"/>
              <a:t>　岩手日報</a:t>
            </a:r>
            <a:endParaRPr kumimoji="1" lang="ja-JP" altLang="en-US" sz="2000" b="1" dirty="0"/>
          </a:p>
        </p:txBody>
      </p:sp>
      <p:grpSp>
        <p:nvGrpSpPr>
          <p:cNvPr id="16" name="グループ化 15"/>
          <p:cNvGrpSpPr/>
          <p:nvPr/>
        </p:nvGrpSpPr>
        <p:grpSpPr>
          <a:xfrm>
            <a:off x="0" y="-6101"/>
            <a:ext cx="10331450" cy="572026"/>
            <a:chOff x="0" y="0"/>
            <a:chExt cx="10331450" cy="572026"/>
          </a:xfrm>
        </p:grpSpPr>
        <p:sp>
          <p:nvSpPr>
            <p:cNvPr id="17" name="正方形/長方形 16"/>
            <p:cNvSpPr/>
            <p:nvPr/>
          </p:nvSpPr>
          <p:spPr>
            <a:xfrm>
              <a:off x="0" y="0"/>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テキスト ボックス 17"/>
            <p:cNvSpPr txBox="1"/>
            <p:nvPr/>
          </p:nvSpPr>
          <p:spPr>
            <a:xfrm>
              <a:off x="395784" y="110361"/>
              <a:ext cx="4185761"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19" name="テキスト ボックス 18"/>
            <p:cNvSpPr txBox="1"/>
            <p:nvPr/>
          </p:nvSpPr>
          <p:spPr>
            <a:xfrm>
              <a:off x="8464922" y="110360"/>
              <a:ext cx="1723549"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経過状況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grpSp>
      <p:sp>
        <p:nvSpPr>
          <p:cNvPr id="20"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12</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881441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
          <p:cNvSpPr>
            <a:spLocks noGrp="1"/>
          </p:cNvSpPr>
          <p:nvPr>
            <p:ph type="ctrTitle"/>
          </p:nvPr>
        </p:nvSpPr>
        <p:spPr>
          <a:xfrm>
            <a:off x="395784" y="917771"/>
            <a:ext cx="6092102" cy="2275372"/>
          </a:xfrm>
        </p:spPr>
        <p:txBody>
          <a:bodyPr anchor="t">
            <a:noAutofit/>
          </a:bodyPr>
          <a:lstStyle/>
          <a:p>
            <a:pPr algn="l">
              <a:lnSpc>
                <a:spcPct val="120000"/>
              </a:lnSpc>
            </a:pPr>
            <a:r>
              <a:rPr lang="en-US" altLang="ja-JP" sz="2400" b="1" dirty="0" smtClean="0">
                <a:latin typeface="メイリオ" panose="020B0604030504040204" pitchFamily="50" charset="-128"/>
                <a:ea typeface="メイリオ" panose="020B0604030504040204" pitchFamily="50" charset="-128"/>
              </a:rPr>
              <a:t>2</a:t>
            </a:r>
            <a:r>
              <a:rPr lang="ja-JP" altLang="en-US" sz="2400" b="1" dirty="0" smtClean="0">
                <a:latin typeface="メイリオ" panose="020B0604030504040204" pitchFamily="50" charset="-128"/>
                <a:ea typeface="メイリオ" panose="020B0604030504040204" pitchFamily="50" charset="-128"/>
              </a:rPr>
              <a:t>　</a:t>
            </a:r>
            <a:r>
              <a:rPr lang="ja-JP" altLang="ja-JP" sz="2400" b="1" dirty="0" smtClean="0">
                <a:latin typeface="メイリオ" panose="020B0604030504040204" pitchFamily="50" charset="-128"/>
                <a:ea typeface="メイリオ" panose="020B0604030504040204" pitchFamily="50" charset="-128"/>
              </a:rPr>
              <a:t>反対</a:t>
            </a:r>
            <a:r>
              <a:rPr lang="ja-JP" altLang="ja-JP" sz="2400" b="1" dirty="0">
                <a:latin typeface="メイリオ" panose="020B0604030504040204" pitchFamily="50" charset="-128"/>
                <a:ea typeface="メイリオ" panose="020B0604030504040204" pitchFamily="50" charset="-128"/>
              </a:rPr>
              <a:t>意見</a:t>
            </a:r>
            <a:br>
              <a:rPr lang="ja-JP" altLang="ja-JP" sz="2400" b="1"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場所</a:t>
            </a:r>
            <a:r>
              <a:rPr lang="ja-JP" altLang="en-US" sz="2400" dirty="0" smtClean="0">
                <a:latin typeface="メイリオ" panose="020B0604030504040204" pitchFamily="50" charset="-128"/>
                <a:ea typeface="メイリオ" panose="020B0604030504040204" pitchFamily="50" charset="-128"/>
              </a:rPr>
              <a:t>自体反対</a:t>
            </a:r>
            <a:r>
              <a:rPr lang="ja-JP" altLang="ja-JP" sz="2400" dirty="0" smtClean="0">
                <a:latin typeface="メイリオ" panose="020B0604030504040204" pitchFamily="50" charset="-128"/>
                <a:ea typeface="メイリオ" panose="020B0604030504040204" pitchFamily="50" charset="-128"/>
              </a:rPr>
              <a:t>（</a:t>
            </a:r>
            <a:r>
              <a:rPr lang="ja-JP" altLang="ja-JP" sz="2400" dirty="0">
                <a:latin typeface="メイリオ" panose="020B0604030504040204" pitchFamily="50" charset="-128"/>
                <a:ea typeface="メイリオ" panose="020B0604030504040204" pitchFamily="50" charset="-128"/>
              </a:rPr>
              <a:t>まなび学園等</a:t>
            </a:r>
            <a:r>
              <a:rPr lang="ja-JP" altLang="en-US" sz="2400" dirty="0">
                <a:latin typeface="メイリオ" panose="020B0604030504040204" pitchFamily="50" charset="-128"/>
                <a:ea typeface="メイリオ" panose="020B0604030504040204" pitchFamily="50" charset="-128"/>
              </a:rPr>
              <a:t>の意見</a:t>
            </a:r>
            <a:r>
              <a:rPr lang="ja-JP" altLang="ja-JP" sz="2400" dirty="0">
                <a:latin typeface="メイリオ" panose="020B0604030504040204" pitchFamily="50" charset="-128"/>
                <a:ea typeface="メイリオ" panose="020B0604030504040204" pitchFamily="50" charset="-128"/>
              </a:rPr>
              <a:t>）</a:t>
            </a:r>
            <a:br>
              <a:rPr lang="ja-JP"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土地</a:t>
            </a:r>
            <a:r>
              <a:rPr lang="ja-JP" altLang="ja-JP" sz="2400" dirty="0" smtClean="0">
                <a:latin typeface="メイリオ" panose="020B0604030504040204" pitchFamily="50" charset="-128"/>
                <a:ea typeface="メイリオ" panose="020B0604030504040204" pitchFamily="50" charset="-128"/>
              </a:rPr>
              <a:t>賃貸借</a:t>
            </a:r>
            <a:r>
              <a:rPr lang="ja-JP" altLang="ja-JP" sz="2400" dirty="0">
                <a:latin typeface="メイリオ" panose="020B0604030504040204" pitchFamily="50" charset="-128"/>
                <a:ea typeface="メイリオ" panose="020B0604030504040204" pitchFamily="50" charset="-128"/>
              </a:rPr>
              <a:t/>
            </a:r>
            <a:br>
              <a:rPr lang="ja-JP"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賃貸住宅複合化</a:t>
            </a:r>
            <a:r>
              <a:rPr lang="ja-JP" altLang="ja-JP" sz="2400" dirty="0">
                <a:latin typeface="メイリオ" panose="020B0604030504040204" pitchFamily="50" charset="-128"/>
                <a:ea typeface="メイリオ" panose="020B0604030504040204" pitchFamily="50" charset="-128"/>
              </a:rPr>
              <a:t/>
            </a:r>
            <a:br>
              <a:rPr lang="ja-JP" altLang="ja-JP" sz="2400" dirty="0">
                <a:latin typeface="メイリオ" panose="020B0604030504040204" pitchFamily="50" charset="-128"/>
                <a:ea typeface="メイリオ" panose="020B0604030504040204" pitchFamily="50" charset="-128"/>
              </a:rPr>
            </a:b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ja-JP" sz="2400" dirty="0">
                <a:latin typeface="メイリオ" panose="020B0604030504040204" pitchFamily="50" charset="-128"/>
                <a:ea typeface="メイリオ" panose="020B0604030504040204" pitchFamily="50" charset="-128"/>
              </a:rPr>
              <a:t/>
            </a:r>
            <a:br>
              <a:rPr lang="ja-JP" altLang="ja-JP" sz="2400" dirty="0">
                <a:latin typeface="メイリオ" panose="020B0604030504040204" pitchFamily="50" charset="-128"/>
                <a:ea typeface="メイリオ" panose="020B0604030504040204" pitchFamily="50" charset="-128"/>
              </a:rPr>
            </a:br>
            <a:endParaRPr lang="ja-JP" altLang="en-US" sz="2400" b="1" dirty="0">
              <a:solidFill>
                <a:srgbClr val="FF0000"/>
              </a:solidFill>
              <a:latin typeface="メイリオ" panose="020B0604030504040204" pitchFamily="50" charset="-128"/>
              <a:ea typeface="メイリオ" panose="020B0604030504040204" pitchFamily="50" charset="-128"/>
            </a:endParaRPr>
          </a:p>
        </p:txBody>
      </p:sp>
      <p:pic>
        <p:nvPicPr>
          <p:cNvPr id="3" name="図 2"/>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757029" y="2423886"/>
            <a:ext cx="6052367" cy="4244223"/>
          </a:xfrm>
          <a:prstGeom prst="rect">
            <a:avLst/>
          </a:prstGeom>
        </p:spPr>
      </p:pic>
      <p:sp>
        <p:nvSpPr>
          <p:cNvPr id="16" name="テキスト ボックス 15"/>
          <p:cNvSpPr txBox="1"/>
          <p:nvPr/>
        </p:nvSpPr>
        <p:spPr>
          <a:xfrm>
            <a:off x="6206541" y="6668110"/>
            <a:ext cx="3602855" cy="400110"/>
          </a:xfrm>
          <a:prstGeom prst="rect">
            <a:avLst/>
          </a:prstGeom>
          <a:noFill/>
        </p:spPr>
        <p:txBody>
          <a:bodyPr wrap="square" rtlCol="0">
            <a:spAutoFit/>
          </a:bodyPr>
          <a:lstStyle/>
          <a:p>
            <a:pPr algn="r"/>
            <a:r>
              <a:rPr kumimoji="1" lang="en-US" altLang="ja-JP" sz="2000" b="1" dirty="0"/>
              <a:t>2020.9.12</a:t>
            </a:r>
            <a:r>
              <a:rPr lang="ja-JP" altLang="en-US" sz="2000" b="1" dirty="0"/>
              <a:t>　岩手日報</a:t>
            </a:r>
            <a:endParaRPr kumimoji="1" lang="ja-JP" altLang="en-US" sz="2000" b="1" dirty="0"/>
          </a:p>
        </p:txBody>
      </p:sp>
      <p:sp>
        <p:nvSpPr>
          <p:cNvPr id="17" name="正方形/長方形 16"/>
          <p:cNvSpPr/>
          <p:nvPr/>
        </p:nvSpPr>
        <p:spPr>
          <a:xfrm>
            <a:off x="0" y="-6101"/>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テキスト ボックス 17"/>
          <p:cNvSpPr txBox="1"/>
          <p:nvPr/>
        </p:nvSpPr>
        <p:spPr>
          <a:xfrm>
            <a:off x="395784" y="104260"/>
            <a:ext cx="4185761"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19" name="テキスト ボックス 18"/>
          <p:cNvSpPr txBox="1"/>
          <p:nvPr/>
        </p:nvSpPr>
        <p:spPr>
          <a:xfrm>
            <a:off x="8464922" y="104259"/>
            <a:ext cx="1723549"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経過状況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20"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13</a:t>
            </a:fld>
            <a:endParaRPr kumimoji="1" lang="ja-JP" altLang="en-US" sz="2000"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4863209" y="928850"/>
            <a:ext cx="5198285" cy="377370"/>
          </a:xfrm>
          <a:prstGeom prst="rect">
            <a:avLst/>
          </a:prstGeom>
          <a:noFill/>
          <a:ln w="12700">
            <a:noFill/>
          </a:ln>
        </p:spPr>
        <p:txBody>
          <a:bodyPr wrap="square" rtlCol="0">
            <a:spAutoFit/>
          </a:bodyPr>
          <a:lstStyle/>
          <a:p>
            <a:pPr algn="ctr"/>
            <a:r>
              <a:rPr kumimoji="1" lang="ja-JP" altLang="en-US" b="1" dirty="0" smtClean="0"/>
              <a:t>花巻市議会意見交換会参加者アンケートより</a:t>
            </a:r>
            <a:endParaRPr kumimoji="1" lang="ja-JP" altLang="en-US" b="1" dirty="0"/>
          </a:p>
        </p:txBody>
      </p:sp>
    </p:spTree>
    <p:extLst>
      <p:ext uri="{BB962C8B-B14F-4D97-AF65-F5344CB8AC3E}">
        <p14:creationId xmlns:p14="http://schemas.microsoft.com/office/powerpoint/2010/main" val="1447066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
          <p:cNvSpPr>
            <a:spLocks noGrp="1"/>
          </p:cNvSpPr>
          <p:nvPr>
            <p:ph type="ctrTitle"/>
          </p:nvPr>
        </p:nvSpPr>
        <p:spPr>
          <a:xfrm>
            <a:off x="395784" y="1081458"/>
            <a:ext cx="9444902" cy="6019157"/>
          </a:xfrm>
        </p:spPr>
        <p:txBody>
          <a:bodyPr anchor="t">
            <a:noAutofit/>
          </a:bodyPr>
          <a:lstStyle/>
          <a:p>
            <a:pPr algn="l">
              <a:lnSpc>
                <a:spcPct val="120000"/>
              </a:lnSpc>
            </a:pPr>
            <a:r>
              <a:rPr lang="ja-JP" altLang="en-US" sz="2400" b="1" dirty="0">
                <a:latin typeface="メイリオ" panose="020B0604030504040204" pitchFamily="50" charset="-128"/>
                <a:ea typeface="メイリオ" panose="020B0604030504040204" pitchFamily="50" charset="-128"/>
              </a:rPr>
              <a:t>３</a:t>
            </a:r>
            <a:r>
              <a:rPr lang="ja-JP" altLang="en-US" sz="2400" b="1" dirty="0" smtClean="0">
                <a:latin typeface="メイリオ" panose="020B0604030504040204" pitchFamily="50" charset="-128"/>
                <a:ea typeface="メイリオ" panose="020B0604030504040204" pitchFamily="50" charset="-128"/>
              </a:rPr>
              <a:t>　ＪＲ</a:t>
            </a:r>
            <a:r>
              <a:rPr lang="ja-JP" altLang="en-US" sz="2400" b="1" dirty="0">
                <a:latin typeface="メイリオ" panose="020B0604030504040204" pitchFamily="50" charset="-128"/>
                <a:ea typeface="メイリオ" panose="020B0604030504040204" pitchFamily="50" charset="-128"/>
              </a:rPr>
              <a:t>用地</a:t>
            </a:r>
            <a:r>
              <a:rPr lang="ja-JP" altLang="ja-JP" sz="2400" b="1" dirty="0">
                <a:latin typeface="メイリオ" panose="020B0604030504040204" pitchFamily="50" charset="-128"/>
                <a:ea typeface="メイリオ" panose="020B0604030504040204" pitchFamily="50" charset="-128"/>
              </a:rPr>
              <a:t>に</a:t>
            </a:r>
            <a:r>
              <a:rPr lang="ja-JP" altLang="ja-JP" sz="2400" b="1" dirty="0" smtClean="0">
                <a:latin typeface="メイリオ" panose="020B0604030504040204" pitchFamily="50" charset="-128"/>
                <a:ea typeface="メイリオ" panose="020B0604030504040204" pitchFamily="50" charset="-128"/>
              </a:rPr>
              <a:t>ついて</a:t>
            </a:r>
            <a:r>
              <a:rPr lang="ja-JP" altLang="en-US" sz="2400" b="1" dirty="0" smtClean="0">
                <a:latin typeface="メイリオ" panose="020B0604030504040204" pitchFamily="50" charset="-128"/>
                <a:ea typeface="メイリオ" panose="020B0604030504040204" pitchFamily="50" charset="-128"/>
              </a:rPr>
              <a:t>の課題</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①　ＪＲ</a:t>
            </a:r>
            <a:r>
              <a:rPr lang="ja-JP" altLang="en-US" sz="2400" dirty="0">
                <a:latin typeface="メイリオ" panose="020B0604030504040204" pitchFamily="50" charset="-128"/>
                <a:ea typeface="メイリオ" panose="020B0604030504040204" pitchFamily="50" charset="-128"/>
              </a:rPr>
              <a:t>用地</a:t>
            </a:r>
            <a:r>
              <a:rPr lang="ja-JP" altLang="ja-JP"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ja-JP" altLang="ja-JP"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まなび</a:t>
            </a:r>
            <a:r>
              <a:rPr lang="ja-JP" altLang="ja-JP" sz="2400" dirty="0">
                <a:latin typeface="メイリオ" panose="020B0604030504040204" pitchFamily="50" charset="-128"/>
                <a:ea typeface="メイリオ" panose="020B0604030504040204" pitchFamily="50" charset="-128"/>
              </a:rPr>
              <a:t>学園周辺</a:t>
            </a:r>
            <a:br>
              <a:rPr lang="ja-JP"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②　賃貸住宅等複合化　　　図書館単独</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③　土地の定期賃貸借　　　土地の所有</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４　</a:t>
            </a:r>
            <a:r>
              <a:rPr lang="ja-JP" altLang="en-US" sz="2400" b="1" dirty="0" smtClean="0">
                <a:latin typeface="メイリオ" panose="020B0604030504040204" pitchFamily="50" charset="-128"/>
                <a:ea typeface="メイリオ" panose="020B0604030504040204" pitchFamily="50" charset="-128"/>
              </a:rPr>
              <a:t>現状</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・令和２年</a:t>
            </a:r>
            <a:r>
              <a:rPr lang="en-US" altLang="ja-JP" sz="2400" dirty="0">
                <a:latin typeface="メイリオ" panose="020B0604030504040204" pitchFamily="50" charset="-128"/>
                <a:ea typeface="メイリオ" panose="020B0604030504040204" pitchFamily="50" charset="-128"/>
              </a:rPr>
              <a:t>12</a:t>
            </a:r>
            <a:r>
              <a:rPr lang="ja-JP" altLang="en-US" sz="2400" dirty="0" smtClean="0">
                <a:latin typeface="メイリオ" panose="020B0604030504040204" pitchFamily="50" charset="-128"/>
                <a:ea typeface="メイリオ" panose="020B0604030504040204" pitchFamily="50" charset="-128"/>
              </a:rPr>
              <a:t>月花巻市議会図書館特別委員会</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において図書館及びカフェ　</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・敷地の購入についてＪＲと協議方針</a:t>
            </a:r>
            <a:r>
              <a:rPr lang="ja-JP" altLang="ja-JP" sz="2400" dirty="0">
                <a:latin typeface="メイリオ" panose="020B0604030504040204" pitchFamily="50" charset="-128"/>
                <a:ea typeface="メイリオ" panose="020B0604030504040204" pitchFamily="50" charset="-128"/>
              </a:rPr>
              <a:t/>
            </a:r>
            <a:br>
              <a:rPr lang="ja-JP"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u="sng" dirty="0" smtClean="0">
                <a:latin typeface="メイリオ" panose="020B0604030504040204" pitchFamily="50" charset="-128"/>
                <a:ea typeface="メイリオ" panose="020B0604030504040204" pitchFamily="50" charset="-128"/>
              </a:rPr>
              <a:t>ＪＲ東日本盛岡支社は買取り協議に応じる意向</a:t>
            </a:r>
            <a:r>
              <a:rPr lang="ja-JP" altLang="en-US" sz="2400" b="1" kern="0" dirty="0">
                <a:solidFill>
                  <a:srgbClr val="FF0000"/>
                </a:solidFill>
                <a:latin typeface="メイリオ" panose="020B0604030504040204" pitchFamily="50" charset="-128"/>
                <a:ea typeface="メイリオ" panose="020B0604030504040204" pitchFamily="50" charset="-128"/>
              </a:rPr>
              <a:t/>
            </a:r>
            <a:br>
              <a:rPr lang="ja-JP" altLang="en-US" sz="2400" b="1" kern="0" dirty="0">
                <a:solidFill>
                  <a:srgbClr val="FF0000"/>
                </a:solidFill>
                <a:latin typeface="メイリオ" panose="020B0604030504040204" pitchFamily="50" charset="-128"/>
                <a:ea typeface="メイリオ" panose="020B0604030504040204" pitchFamily="50" charset="-128"/>
              </a:rPr>
            </a:br>
            <a:r>
              <a:rPr lang="ja-JP" altLang="en-US" sz="2400" b="1" kern="0" dirty="0" smtClean="0">
                <a:solidFill>
                  <a:srgbClr val="FF0000"/>
                </a:solidFill>
                <a:latin typeface="メイリオ" panose="020B0604030504040204" pitchFamily="50" charset="-128"/>
                <a:ea typeface="メイリオ" panose="020B0604030504040204" pitchFamily="50" charset="-128"/>
              </a:rPr>
              <a:t>　　　</a:t>
            </a:r>
            <a:r>
              <a:rPr lang="ja-JP" altLang="en-US" sz="2400" b="1" kern="0" dirty="0" smtClean="0">
                <a:latin typeface="メイリオ" panose="020B0604030504040204" pitchFamily="50" charset="-128"/>
                <a:ea typeface="メイリオ" panose="020B0604030504040204" pitchFamily="50" charset="-128"/>
              </a:rPr>
              <a:t>（今後条件を協議）</a:t>
            </a:r>
            <a:endParaRPr lang="ja-JP" altLang="en-US" sz="2400" b="1" dirty="0">
              <a:latin typeface="メイリオ" panose="020B0604030504040204" pitchFamily="50" charset="-128"/>
              <a:ea typeface="メイリオ" panose="020B0604030504040204" pitchFamily="50" charset="-128"/>
            </a:endParaRPr>
          </a:p>
        </p:txBody>
      </p:sp>
      <p:sp>
        <p:nvSpPr>
          <p:cNvPr id="13" name="正方形/長方形 12"/>
          <p:cNvSpPr/>
          <p:nvPr/>
        </p:nvSpPr>
        <p:spPr>
          <a:xfrm>
            <a:off x="0" y="-6101"/>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4" name="テキスト ボックス 13"/>
          <p:cNvSpPr txBox="1"/>
          <p:nvPr/>
        </p:nvSpPr>
        <p:spPr>
          <a:xfrm>
            <a:off x="395784" y="104260"/>
            <a:ext cx="4185761"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8464922" y="104259"/>
            <a:ext cx="1723549"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経過状況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17"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14</a:t>
            </a:fld>
            <a:endParaRPr kumimoji="1" lang="ja-JP" altLang="en-US" sz="2000" dirty="0">
              <a:latin typeface="メイリオ" panose="020B0604030504040204" pitchFamily="50" charset="-128"/>
              <a:ea typeface="メイリオ" panose="020B0604030504040204" pitchFamily="50" charset="-128"/>
            </a:endParaRPr>
          </a:p>
        </p:txBody>
      </p:sp>
      <p:sp>
        <p:nvSpPr>
          <p:cNvPr id="2" name="左右矢印 1"/>
          <p:cNvSpPr/>
          <p:nvPr/>
        </p:nvSpPr>
        <p:spPr>
          <a:xfrm>
            <a:off x="4151085" y="1727199"/>
            <a:ext cx="319315" cy="18868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左右矢印 8"/>
          <p:cNvSpPr/>
          <p:nvPr/>
        </p:nvSpPr>
        <p:spPr>
          <a:xfrm>
            <a:off x="4151084" y="2140857"/>
            <a:ext cx="319315" cy="18868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左右矢印 9"/>
          <p:cNvSpPr/>
          <p:nvPr/>
        </p:nvSpPr>
        <p:spPr>
          <a:xfrm>
            <a:off x="4151084" y="2547260"/>
            <a:ext cx="319315" cy="18868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555473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
          <p:cNvSpPr>
            <a:spLocks noGrp="1"/>
          </p:cNvSpPr>
          <p:nvPr>
            <p:ph type="ctrTitle"/>
          </p:nvPr>
        </p:nvSpPr>
        <p:spPr>
          <a:xfrm>
            <a:off x="294185" y="1694223"/>
            <a:ext cx="9792687" cy="4655568"/>
          </a:xfrm>
        </p:spPr>
        <p:txBody>
          <a:bodyPr anchor="t">
            <a:noAutofit/>
          </a:bodyPr>
          <a:lstStyle/>
          <a:p>
            <a:pPr algn="l">
              <a:lnSpc>
                <a:spcPct val="150000"/>
              </a:lnSpc>
            </a:pPr>
            <a:r>
              <a:rPr lang="ja-JP" altLang="en-US" sz="2400" b="1" dirty="0" smtClean="0">
                <a:latin typeface="メイリオ" panose="020B0604030504040204" pitchFamily="50" charset="-128"/>
                <a:ea typeface="メイリオ" panose="020B0604030504040204" pitchFamily="50" charset="-128"/>
              </a:rPr>
              <a:t>１　</a:t>
            </a:r>
            <a:r>
              <a:rPr lang="ja-JP" altLang="ja-JP" sz="2400" b="1" dirty="0" smtClean="0">
                <a:latin typeface="メイリオ" panose="020B0604030504040204" pitchFamily="50" charset="-128"/>
                <a:ea typeface="メイリオ" panose="020B0604030504040204" pitchFamily="50" charset="-128"/>
              </a:rPr>
              <a:t>概況</a:t>
            </a:r>
            <a:r>
              <a:rPr lang="ja-JP" altLang="en-US" sz="2400" b="1" dirty="0" smtClean="0">
                <a:latin typeface="メイリオ" panose="020B0604030504040204" pitchFamily="50" charset="-128"/>
                <a:ea typeface="メイリオ" panose="020B0604030504040204" pitchFamily="50" charset="-128"/>
              </a:rPr>
              <a:t>と課題（平成</a:t>
            </a:r>
            <a:r>
              <a:rPr lang="en-US" altLang="ja-JP" sz="2400" b="1" dirty="0" smtClean="0">
                <a:latin typeface="メイリオ" panose="020B0604030504040204" pitchFamily="50" charset="-128"/>
                <a:ea typeface="メイリオ" panose="020B0604030504040204" pitchFamily="50" charset="-128"/>
              </a:rPr>
              <a:t>30</a:t>
            </a:r>
            <a:r>
              <a:rPr lang="ja-JP" altLang="en-US" sz="2400" b="1" dirty="0" smtClean="0">
                <a:latin typeface="メイリオ" panose="020B0604030504040204" pitchFamily="50" charset="-128"/>
                <a:ea typeface="メイリオ" panose="020B0604030504040204" pitchFamily="50" charset="-128"/>
              </a:rPr>
              <a:t>年６月：ＵＲ報告書）</a:t>
            </a:r>
            <a:r>
              <a:rPr lang="ja-JP" altLang="ja-JP" sz="2400" dirty="0">
                <a:latin typeface="メイリオ" panose="020B0604030504040204" pitchFamily="50" charset="-128"/>
                <a:ea typeface="メイリオ" panose="020B0604030504040204" pitchFamily="50" charset="-128"/>
              </a:rPr>
              <a:t>　</a:t>
            </a:r>
            <a:br>
              <a:rPr lang="ja-JP"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まなび学園</a:t>
            </a:r>
            <a:r>
              <a:rPr lang="ja-JP" altLang="en-US" sz="2400" dirty="0" smtClean="0">
                <a:latin typeface="メイリオ" panose="020B0604030504040204" pitchFamily="50" charset="-128"/>
                <a:ea typeface="メイリオ" panose="020B0604030504040204" pitchFamily="50" charset="-128"/>
              </a:rPr>
              <a:t>施設</a:t>
            </a:r>
            <a:r>
              <a:rPr lang="ja-JP" altLang="ja-JP" sz="2400" dirty="0" smtClean="0">
                <a:latin typeface="メイリオ" panose="020B0604030504040204" pitchFamily="50" charset="-128"/>
                <a:ea typeface="メイリオ" panose="020B0604030504040204" pitchFamily="50" charset="-128"/>
              </a:rPr>
              <a:t>は</a:t>
            </a: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老朽化</a:t>
            </a:r>
            <a:r>
              <a:rPr lang="ja-JP" altLang="en-US" sz="2400" dirty="0" smtClean="0">
                <a:latin typeface="メイリオ" panose="020B0604030504040204" pitchFamily="50" charset="-128"/>
                <a:ea typeface="メイリオ" panose="020B0604030504040204" pitchFamily="50" charset="-128"/>
              </a:rPr>
              <a:t>のため</a:t>
            </a:r>
            <a:r>
              <a:rPr lang="ja-JP" altLang="ja-JP" sz="2400" u="sng" dirty="0" smtClean="0">
                <a:latin typeface="メイリオ" panose="020B0604030504040204" pitchFamily="50" charset="-128"/>
                <a:ea typeface="メイリオ" panose="020B0604030504040204" pitchFamily="50" charset="-128"/>
              </a:rPr>
              <a:t>いずれ</a:t>
            </a:r>
            <a:r>
              <a:rPr lang="ja-JP" altLang="ja-JP" sz="2400" b="1" u="sng" dirty="0" smtClean="0">
                <a:latin typeface="メイリオ" panose="020B0604030504040204" pitchFamily="50" charset="-128"/>
                <a:ea typeface="メイリオ" panose="020B0604030504040204" pitchFamily="50" charset="-128"/>
              </a:rPr>
              <a:t>建替</a:t>
            </a:r>
            <a:r>
              <a:rPr lang="ja-JP" altLang="en-US" sz="2400" b="1" u="sng" dirty="0" smtClean="0">
                <a:latin typeface="メイリオ" panose="020B0604030504040204" pitchFamily="50" charset="-128"/>
                <a:ea typeface="メイリオ" panose="020B0604030504040204" pitchFamily="50" charset="-128"/>
              </a:rPr>
              <a:t>必要</a:t>
            </a: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・まなび学園、病院跡地含め</a:t>
            </a:r>
            <a:r>
              <a:rPr lang="ja-JP" altLang="ja-JP" sz="2400" b="1" dirty="0" smtClean="0">
                <a:latin typeface="メイリオ" panose="020B0604030504040204" pitchFamily="50" charset="-128"/>
                <a:ea typeface="メイリオ" panose="020B0604030504040204" pitchFamily="50" charset="-128"/>
              </a:rPr>
              <a:t>土地</a:t>
            </a:r>
            <a:r>
              <a:rPr lang="ja-JP" altLang="ja-JP" sz="2400" b="1" dirty="0">
                <a:latin typeface="メイリオ" panose="020B0604030504040204" pitchFamily="50" charset="-128"/>
                <a:ea typeface="メイリオ" panose="020B0604030504040204" pitchFamily="50" charset="-128"/>
              </a:rPr>
              <a:t>活用の</a:t>
            </a:r>
            <a:r>
              <a:rPr lang="ja-JP" altLang="ja-JP" sz="2400" b="1" dirty="0" smtClean="0">
                <a:latin typeface="メイリオ" panose="020B0604030504040204" pitchFamily="50" charset="-128"/>
                <a:ea typeface="メイリオ" panose="020B0604030504040204" pitchFamily="50" charset="-128"/>
              </a:rPr>
              <a:t>あり方</a:t>
            </a:r>
            <a:r>
              <a:rPr lang="ja-JP" altLang="en-US" sz="2400" dirty="0" smtClean="0">
                <a:latin typeface="メイリオ" panose="020B0604030504040204" pitchFamily="50" charset="-128"/>
                <a:ea typeface="メイリオ" panose="020B0604030504040204" pitchFamily="50" charset="-128"/>
              </a:rPr>
              <a:t>の検討</a:t>
            </a:r>
            <a:r>
              <a:rPr lang="ja-JP" altLang="ja-JP" sz="2400" dirty="0" smtClean="0">
                <a:latin typeface="メイリオ" panose="020B0604030504040204" pitchFamily="50" charset="-128"/>
                <a:ea typeface="メイリオ" panose="020B0604030504040204" pitchFamily="50" charset="-128"/>
              </a:rPr>
              <a:t>必要</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総合</a:t>
            </a:r>
            <a:r>
              <a:rPr lang="ja-JP" altLang="ja-JP" sz="2400" dirty="0">
                <a:latin typeface="メイリオ" panose="020B0604030504040204" pitchFamily="50" charset="-128"/>
                <a:ea typeface="メイリオ" panose="020B0604030504040204" pitchFamily="50" charset="-128"/>
              </a:rPr>
              <a:t>花巻病院</a:t>
            </a:r>
            <a:r>
              <a:rPr lang="ja-JP" altLang="ja-JP" sz="2400" dirty="0" smtClean="0">
                <a:latin typeface="メイリオ" panose="020B0604030504040204" pitchFamily="50" charset="-128"/>
                <a:ea typeface="メイリオ" panose="020B0604030504040204" pitchFamily="50" charset="-128"/>
              </a:rPr>
              <a:t>跡地</a:t>
            </a:r>
            <a:r>
              <a:rPr lang="ja-JP" altLang="en-US" sz="2400" dirty="0">
                <a:latin typeface="メイリオ" panose="020B0604030504040204" pitchFamily="50" charset="-128"/>
                <a:ea typeface="メイリオ" panose="020B0604030504040204" pitchFamily="50" charset="-128"/>
              </a:rPr>
              <a:t>　</a:t>
            </a:r>
            <a:r>
              <a:rPr lang="ja-JP" altLang="ja-JP" sz="2400" b="1" dirty="0" smtClean="0">
                <a:latin typeface="メイリオ" panose="020B0604030504040204" pitchFamily="50" charset="-128"/>
                <a:ea typeface="メイリオ" panose="020B0604030504040204" pitchFamily="50" charset="-128"/>
              </a:rPr>
              <a:t>急傾斜</a:t>
            </a:r>
            <a:r>
              <a:rPr lang="ja-JP" altLang="ja-JP" sz="2400" dirty="0" smtClean="0">
                <a:latin typeface="メイリオ" panose="020B0604030504040204" pitchFamily="50" charset="-128"/>
                <a:ea typeface="メイリオ" panose="020B0604030504040204" pitchFamily="50" charset="-128"/>
              </a:rPr>
              <a:t>地崩壊区画指定</a:t>
            </a:r>
            <a:r>
              <a:rPr lang="ja-JP" altLang="en-US" sz="2400" dirty="0" smtClean="0">
                <a:latin typeface="メイリオ" panose="020B0604030504040204" pitchFamily="50" charset="-128"/>
                <a:ea typeface="メイリオ" panose="020B0604030504040204" pitchFamily="50" charset="-128"/>
              </a:rPr>
              <a:t>あり</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高低差</a:t>
            </a:r>
            <a:r>
              <a:rPr lang="ja-JP" altLang="ja-JP" sz="2400" dirty="0">
                <a:latin typeface="メイリオ" panose="020B0604030504040204" pitchFamily="50" charset="-128"/>
                <a:ea typeface="メイリオ" panose="020B0604030504040204" pitchFamily="50" charset="-128"/>
              </a:rPr>
              <a:t>の</a:t>
            </a:r>
            <a:r>
              <a:rPr lang="ja-JP" altLang="ja-JP" sz="2400" dirty="0" smtClean="0">
                <a:latin typeface="メイリオ" panose="020B0604030504040204" pitchFamily="50" charset="-128"/>
                <a:ea typeface="メイリオ" panose="020B0604030504040204" pitchFamily="50" charset="-128"/>
              </a:rPr>
              <a:t>改善</a:t>
            </a:r>
            <a:r>
              <a:rPr lang="ja-JP" altLang="en-US" sz="2400" dirty="0" smtClean="0">
                <a:latin typeface="メイリオ" panose="020B0604030504040204" pitchFamily="50" charset="-128"/>
                <a:ea typeface="メイリオ" panose="020B0604030504040204" pitchFamily="50" charset="-128"/>
              </a:rPr>
              <a:t>、</a:t>
            </a:r>
            <a:r>
              <a:rPr lang="ja-JP" altLang="ja-JP" sz="2400" b="1" u="sng" dirty="0" smtClean="0">
                <a:latin typeface="メイリオ" panose="020B0604030504040204" pitchFamily="50" charset="-128"/>
                <a:ea typeface="メイリオ" panose="020B0604030504040204" pitchFamily="50" charset="-128"/>
              </a:rPr>
              <a:t>有効</a:t>
            </a:r>
            <a:r>
              <a:rPr lang="ja-JP" altLang="ja-JP" sz="2400" b="1" u="sng" dirty="0">
                <a:latin typeface="メイリオ" panose="020B0604030504040204" pitchFamily="50" charset="-128"/>
                <a:ea typeface="メイリオ" panose="020B0604030504040204" pitchFamily="50" charset="-128"/>
              </a:rPr>
              <a:t>平場の</a:t>
            </a:r>
            <a:r>
              <a:rPr lang="ja-JP" altLang="ja-JP" sz="2400" b="1" u="sng" dirty="0" smtClean="0">
                <a:latin typeface="メイリオ" panose="020B0604030504040204" pitchFamily="50" charset="-128"/>
                <a:ea typeface="メイリオ" panose="020B0604030504040204" pitchFamily="50" charset="-128"/>
              </a:rPr>
              <a:t>確保</a:t>
            </a:r>
            <a:r>
              <a:rPr lang="ja-JP" altLang="ja-JP" sz="2400" dirty="0" smtClean="0">
                <a:latin typeface="メイリオ" panose="020B0604030504040204" pitchFamily="50" charset="-128"/>
                <a:ea typeface="メイリオ" panose="020B0604030504040204" pitchFamily="50" charset="-128"/>
              </a:rPr>
              <a:t>、</a:t>
            </a:r>
            <a:r>
              <a:rPr lang="ja-JP" altLang="ja-JP" sz="2400" dirty="0">
                <a:latin typeface="メイリオ" panose="020B0604030504040204" pitchFamily="50" charset="-128"/>
                <a:ea typeface="メイリオ" panose="020B0604030504040204" pitchFamily="50" charset="-128"/>
              </a:rPr>
              <a:t>造成</a:t>
            </a:r>
            <a:r>
              <a:rPr lang="ja-JP" altLang="ja-JP" sz="2400" dirty="0" smtClean="0">
                <a:latin typeface="メイリオ" panose="020B0604030504040204" pitchFamily="50" charset="-128"/>
                <a:ea typeface="メイリオ" panose="020B0604030504040204" pitchFamily="50" charset="-128"/>
              </a:rPr>
              <a:t>計画</a:t>
            </a:r>
            <a:r>
              <a:rPr lang="ja-JP" altLang="en-US" sz="2400" dirty="0" smtClean="0">
                <a:latin typeface="メイリオ" panose="020B0604030504040204" pitchFamily="50" charset="-128"/>
                <a:ea typeface="メイリオ" panose="020B0604030504040204" pitchFamily="50" charset="-128"/>
              </a:rPr>
              <a:t>と</a:t>
            </a:r>
            <a:r>
              <a:rPr lang="ja-JP" altLang="ja-JP" sz="2400" dirty="0" smtClean="0">
                <a:latin typeface="メイリオ" panose="020B0604030504040204" pitchFamily="50" charset="-128"/>
                <a:ea typeface="メイリオ" panose="020B0604030504040204" pitchFamily="50" charset="-128"/>
              </a:rPr>
              <a:t>工事必要</a:t>
            </a:r>
            <a:r>
              <a:rPr lang="ja-JP" altLang="en-US" sz="2400" dirty="0">
                <a:latin typeface="メイリオ" panose="020B0604030504040204" pitchFamily="50" charset="-128"/>
                <a:ea typeface="メイリオ" panose="020B0604030504040204" pitchFamily="50" charset="-128"/>
              </a:rPr>
              <a:t>　　　　　　　　　　　 </a:t>
            </a:r>
            <a:r>
              <a:rPr lang="en-US" altLang="ja-JP" sz="2400" dirty="0">
                <a:solidFill>
                  <a:srgbClr val="0070C0"/>
                </a:solidFill>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・交通アクセスの確保</a:t>
            </a:r>
            <a:r>
              <a:rPr lang="ja-JP" altLang="en-US" sz="2400" dirty="0">
                <a:latin typeface="メイリオ" panose="020B0604030504040204" pitchFamily="50" charset="-128"/>
                <a:ea typeface="メイリオ" panose="020B0604030504040204" pitchFamily="50" charset="-128"/>
              </a:rPr>
              <a:t>　</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循環バスや</a:t>
            </a:r>
            <a:r>
              <a:rPr lang="ja-JP" altLang="ja-JP" sz="2400" dirty="0">
                <a:latin typeface="メイリオ" panose="020B0604030504040204" pitchFamily="50" charset="-128"/>
                <a:ea typeface="メイリオ" panose="020B0604030504040204" pitchFamily="50" charset="-128"/>
              </a:rPr>
              <a:t>路線</a:t>
            </a:r>
            <a:r>
              <a:rPr lang="ja-JP" altLang="ja-JP" sz="2400" dirty="0" smtClean="0">
                <a:latin typeface="メイリオ" panose="020B0604030504040204" pitchFamily="50" charset="-128"/>
                <a:ea typeface="メイリオ" panose="020B0604030504040204" pitchFamily="50" charset="-128"/>
              </a:rPr>
              <a:t>バス</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　　駅方面から</a:t>
            </a:r>
            <a:r>
              <a:rPr lang="ja-JP" altLang="en-US" sz="2400" b="1" dirty="0" smtClean="0">
                <a:latin typeface="メイリオ" panose="020B0604030504040204" pitchFamily="50" charset="-128"/>
                <a:ea typeface="メイリオ" panose="020B0604030504040204" pitchFamily="50" charset="-128"/>
              </a:rPr>
              <a:t>歩道整備 </a:t>
            </a:r>
            <a:r>
              <a:rPr lang="ja-JP" altLang="ja-JP" sz="2400" dirty="0">
                <a:latin typeface="メイリオ" panose="020B0604030504040204" pitchFamily="50" charset="-128"/>
                <a:ea typeface="メイリオ" panose="020B0604030504040204" pitchFamily="50" charset="-128"/>
              </a:rPr>
              <a:t/>
            </a:r>
            <a:br>
              <a:rPr lang="ja-JP"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 </a:t>
            </a:r>
            <a:r>
              <a:rPr lang="ja-JP" altLang="ja-JP" sz="2400" dirty="0">
                <a:latin typeface="メイリオ" panose="020B0604030504040204" pitchFamily="50" charset="-128"/>
                <a:ea typeface="メイリオ" panose="020B0604030504040204" pitchFamily="50" charset="-128"/>
              </a:rPr>
              <a:t/>
            </a:r>
            <a:br>
              <a:rPr lang="ja-JP" altLang="ja-JP" sz="2400" dirty="0">
                <a:latin typeface="メイリオ" panose="020B0604030504040204" pitchFamily="50" charset="-128"/>
                <a:ea typeface="メイリオ" panose="020B0604030504040204" pitchFamily="50" charset="-128"/>
              </a:rPr>
            </a:b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a:latin typeface="メイリオ" panose="020B0604030504040204" pitchFamily="50" charset="-128"/>
                <a:ea typeface="メイリオ" panose="020B0604030504040204" pitchFamily="50" charset="-128"/>
              </a:rPr>
              <a:t>　</a:t>
            </a:r>
            <a:endParaRPr lang="ja-JP" altLang="en-US" sz="2400" b="1" dirty="0">
              <a:solidFill>
                <a:srgbClr val="FF0000"/>
              </a:solidFill>
              <a:latin typeface="メイリオ" panose="020B0604030504040204" pitchFamily="50" charset="-128"/>
              <a:ea typeface="メイリオ" panose="020B0604030504040204" pitchFamily="50" charset="-128"/>
            </a:endParaRPr>
          </a:p>
        </p:txBody>
      </p:sp>
      <p:sp>
        <p:nvSpPr>
          <p:cNvPr id="17" name="正方形/長方形 16"/>
          <p:cNvSpPr/>
          <p:nvPr/>
        </p:nvSpPr>
        <p:spPr>
          <a:xfrm>
            <a:off x="0" y="-6101"/>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8" name="テキスト ボックス 17"/>
          <p:cNvSpPr txBox="1"/>
          <p:nvPr/>
        </p:nvSpPr>
        <p:spPr>
          <a:xfrm>
            <a:off x="395784" y="104260"/>
            <a:ext cx="4185761"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19" name="テキスト ボックス 18"/>
          <p:cNvSpPr txBox="1"/>
          <p:nvPr/>
        </p:nvSpPr>
        <p:spPr>
          <a:xfrm>
            <a:off x="8464922" y="104259"/>
            <a:ext cx="1723549"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経過状況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20" name="スライド番号プレースホルダー 2"/>
          <p:cNvSpPr>
            <a:spLocks noGrp="1"/>
          </p:cNvSpPr>
          <p:nvPr>
            <p:ph type="sldNum" sz="quarter" idx="12"/>
          </p:nvPr>
        </p:nvSpPr>
        <p:spPr>
          <a:xfrm>
            <a:off x="9621284" y="3830358"/>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15</a:t>
            </a:fld>
            <a:endParaRPr kumimoji="1" lang="ja-JP" altLang="en-US" sz="2000" dirty="0">
              <a:latin typeface="メイリオ" panose="020B0604030504040204" pitchFamily="50" charset="-128"/>
              <a:ea typeface="メイリオ" panose="020B0604030504040204" pitchFamily="50" charset="-128"/>
            </a:endParaRPr>
          </a:p>
        </p:txBody>
      </p:sp>
      <p:grpSp>
        <p:nvGrpSpPr>
          <p:cNvPr id="21" name="グループ化 20"/>
          <p:cNvGrpSpPr/>
          <p:nvPr/>
        </p:nvGrpSpPr>
        <p:grpSpPr>
          <a:xfrm>
            <a:off x="467507" y="884907"/>
            <a:ext cx="8728310" cy="479954"/>
            <a:chOff x="411477" y="999298"/>
            <a:chExt cx="8314509" cy="457200"/>
          </a:xfrm>
        </p:grpSpPr>
        <p:sp>
          <p:nvSpPr>
            <p:cNvPr id="22" name="タイトル 1"/>
            <p:cNvSpPr txBox="1">
              <a:spLocks/>
            </p:cNvSpPr>
            <p:nvPr/>
          </p:nvSpPr>
          <p:spPr>
            <a:xfrm>
              <a:off x="411477" y="999298"/>
              <a:ext cx="8314509" cy="457200"/>
            </a:xfrm>
            <a:prstGeom prst="rect">
              <a:avLst/>
            </a:prstGeom>
          </p:spPr>
          <p:txBody>
            <a:bodyPr vert="horz" lIns="95991" tIns="47995" rIns="95991" bIns="47995" rtlCol="0" anchor="t">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lgn="l"/>
              <a:r>
                <a:rPr lang="ja-JP" altLang="en-US" sz="2520" b="1" dirty="0">
                  <a:latin typeface="+mn-ea"/>
                  <a:ea typeface="+mn-ea"/>
                </a:rPr>
                <a:t>　</a:t>
              </a:r>
              <a:r>
                <a:rPr lang="ja-JP" altLang="en-US" sz="2520" b="1" dirty="0" smtClean="0">
                  <a:latin typeface="+mn-ea"/>
                  <a:ea typeface="+mn-ea"/>
                </a:rPr>
                <a:t>まなび学園周辺</a:t>
              </a:r>
              <a:endParaRPr lang="ja-JP" altLang="en-US" sz="2520" b="1" dirty="0">
                <a:solidFill>
                  <a:srgbClr val="FF0000"/>
                </a:solidFill>
                <a:latin typeface="+mn-ea"/>
                <a:ea typeface="+mn-ea"/>
              </a:endParaRPr>
            </a:p>
          </p:txBody>
        </p:sp>
        <p:sp>
          <p:nvSpPr>
            <p:cNvPr id="23" name="正方形/長方形 22"/>
            <p:cNvSpPr/>
            <p:nvPr/>
          </p:nvSpPr>
          <p:spPr>
            <a:xfrm>
              <a:off x="411477" y="999298"/>
              <a:ext cx="320043" cy="333114"/>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90"/>
            </a:p>
          </p:txBody>
        </p:sp>
      </p:grpSp>
    </p:spTree>
    <p:extLst>
      <p:ext uri="{BB962C8B-B14F-4D97-AF65-F5344CB8AC3E}">
        <p14:creationId xmlns:p14="http://schemas.microsoft.com/office/powerpoint/2010/main" val="2589739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C6B025D-8ECA-4D7A-830B-F8B9D75E2F06}" type="slidenum">
              <a:rPr kumimoji="1" lang="ja-JP" altLang="en-US" smtClean="0"/>
              <a:t>16</a:t>
            </a:fld>
            <a:endParaRPr kumimoji="1" lang="ja-JP" altLang="en-US"/>
          </a:p>
        </p:txBody>
      </p:sp>
    </p:spTree>
    <p:extLst>
      <p:ext uri="{BB962C8B-B14F-4D97-AF65-F5344CB8AC3E}">
        <p14:creationId xmlns:p14="http://schemas.microsoft.com/office/powerpoint/2010/main" val="13984717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4" name="インク 3"/>
              <p14:cNvContentPartPr/>
              <p14:nvPr/>
            </p14:nvContentPartPr>
            <p14:xfrm>
              <a:off x="1219519" y="3702827"/>
              <a:ext cx="378" cy="378"/>
            </p14:xfrm>
          </p:contentPart>
        </mc:Choice>
        <mc:Fallback xmlns="">
          <p:pic>
            <p:nvPicPr>
              <p:cNvPr id="4" name="インク 3"/>
              <p:cNvPicPr/>
              <p:nvPr/>
            </p:nvPicPr>
            <p:blipFill>
              <a:blip r:embed="rId4"/>
              <a:stretch>
                <a:fillRect/>
              </a:stretch>
            </p:blipFill>
            <p:spPr>
              <a:xfrm>
                <a:off x="1209691" y="3692999"/>
                <a:ext cx="20034" cy="20034"/>
              </a:xfrm>
              <a:prstGeom prst="rect">
                <a:avLst/>
              </a:prstGeom>
            </p:spPr>
          </p:pic>
        </mc:Fallback>
      </mc:AlternateContent>
      <p:sp>
        <p:nvSpPr>
          <p:cNvPr id="11" name="スライド番号プレースホルダー 2"/>
          <p:cNvSpPr>
            <a:spLocks noGrp="1"/>
          </p:cNvSpPr>
          <p:nvPr>
            <p:ph type="sldNum" sz="quarter" idx="12"/>
          </p:nvPr>
        </p:nvSpPr>
        <p:spPr>
          <a:xfrm>
            <a:off x="9610184" y="3511178"/>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17</a:t>
            </a:fld>
            <a:endParaRPr kumimoji="1" lang="ja-JP" altLang="en-US" sz="2000" dirty="0">
              <a:latin typeface="メイリオ" panose="020B0604030504040204" pitchFamily="50" charset="-128"/>
              <a:ea typeface="メイリオ" panose="020B0604030504040204" pitchFamily="50" charset="-128"/>
            </a:endParaRPr>
          </a:p>
        </p:txBody>
      </p:sp>
      <p:grpSp>
        <p:nvGrpSpPr>
          <p:cNvPr id="6" name="グループ化 5"/>
          <p:cNvGrpSpPr/>
          <p:nvPr/>
        </p:nvGrpSpPr>
        <p:grpSpPr>
          <a:xfrm>
            <a:off x="366184" y="0"/>
            <a:ext cx="9599083" cy="877631"/>
            <a:chOff x="-24036" y="6021977"/>
            <a:chExt cx="9144000" cy="836023"/>
          </a:xfrm>
        </p:grpSpPr>
        <p:sp>
          <p:nvSpPr>
            <p:cNvPr id="7" name="正方形/長方形 6"/>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8" name="正方形/長方形 7"/>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 name="正方形/長方形 8"/>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pic>
        <p:nvPicPr>
          <p:cNvPr id="2" name="図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5924" y="926794"/>
            <a:ext cx="8139602" cy="7199313"/>
          </a:xfrm>
          <a:prstGeom prst="rect">
            <a:avLst/>
          </a:prstGeom>
        </p:spPr>
      </p:pic>
      <p:sp>
        <p:nvSpPr>
          <p:cNvPr id="13" name="タイトル 1"/>
          <p:cNvSpPr txBox="1">
            <a:spLocks/>
          </p:cNvSpPr>
          <p:nvPr/>
        </p:nvSpPr>
        <p:spPr>
          <a:xfrm>
            <a:off x="798141" y="100332"/>
            <a:ext cx="7946671"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≪まなび学園前≫</a:t>
            </a:r>
          </a:p>
        </p:txBody>
      </p:sp>
      <p:sp>
        <p:nvSpPr>
          <p:cNvPr id="3" name="テキスト ボックス 2"/>
          <p:cNvSpPr txBox="1"/>
          <p:nvPr/>
        </p:nvSpPr>
        <p:spPr>
          <a:xfrm>
            <a:off x="7445829" y="2634015"/>
            <a:ext cx="420914" cy="1754326"/>
          </a:xfrm>
          <a:prstGeom prst="rect">
            <a:avLst/>
          </a:prstGeom>
          <a:noFill/>
        </p:spPr>
        <p:txBody>
          <a:bodyPr wrap="square" rtlCol="0">
            <a:spAutoFit/>
          </a:bodyPr>
          <a:lstStyle/>
          <a:p>
            <a:r>
              <a:rPr kumimoji="1" lang="ja-JP" altLang="en-US" dirty="0" smtClean="0">
                <a:solidFill>
                  <a:schemeClr val="bg2">
                    <a:lumMod val="50000"/>
                  </a:schemeClr>
                </a:solidFill>
              </a:rPr>
              <a:t>花巻病院跡地</a:t>
            </a:r>
            <a:endParaRPr kumimoji="1" lang="ja-JP" altLang="en-US" dirty="0">
              <a:solidFill>
                <a:schemeClr val="bg2">
                  <a:lumMod val="50000"/>
                </a:schemeClr>
              </a:solidFill>
            </a:endParaRPr>
          </a:p>
        </p:txBody>
      </p:sp>
    </p:spTree>
    <p:extLst>
      <p:ext uri="{BB962C8B-B14F-4D97-AF65-F5344CB8AC3E}">
        <p14:creationId xmlns:p14="http://schemas.microsoft.com/office/powerpoint/2010/main" val="3435683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5" name="スライド番号プレースホルダー 1"/>
          <p:cNvSpPr>
            <a:spLocks noGrp="1"/>
          </p:cNvSpPr>
          <p:nvPr>
            <p:ph type="sldNum" sz="quarter" idx="12"/>
          </p:nvPr>
        </p:nvSpPr>
        <p:spPr>
          <a:xfrm>
            <a:off x="9719924" y="2578463"/>
            <a:ext cx="593317"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18</a:t>
            </a:fld>
            <a:endParaRPr kumimoji="1" lang="ja-JP" altLang="en-US" sz="2000"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p:sp>
        <p:nvSpPr>
          <p:cNvPr id="3" name="正方形/長方形 2"/>
          <p:cNvSpPr/>
          <p:nvPr/>
        </p:nvSpPr>
        <p:spPr>
          <a:xfrm>
            <a:off x="366184" y="1077666"/>
            <a:ext cx="9473141" cy="5632311"/>
          </a:xfrm>
          <a:prstGeom prst="rect">
            <a:avLst/>
          </a:prstGeom>
        </p:spPr>
        <p:txBody>
          <a:bodyPr wrap="square">
            <a:spAutoFit/>
          </a:bodyPr>
          <a:lstStyle/>
          <a:p>
            <a:pPr marL="0" marR="0" lvl="0" indent="0" algn="l" defTabSz="959937"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●整備計画</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〇花巻駅</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まで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cs typeface="+mn-cs"/>
              </a:rPr>
              <a:t>：約</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770</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ｍ　約</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11.5</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分（徒歩４㎞</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１時間）</a:t>
            </a:r>
            <a:r>
              <a:rPr kumimoji="1" lang="en-US" altLang="ja-JP" sz="32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32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〇</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施設概要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2</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階建</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建築面積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2,340㎡(30.0m×78.0m</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　延床面積：</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4,500㎡</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〇駐車場台数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：既存の駐車台数　</a:t>
            </a:r>
            <a:r>
              <a:rPr kumimoji="1" lang="en-US" altLang="ja-JP" sz="2400" dirty="0" smtClean="0">
                <a:solidFill>
                  <a:prstClr val="black"/>
                </a:solidFill>
                <a:latin typeface="游ゴシック" panose="020F0502020204030204"/>
                <a:ea typeface="游ゴシック" panose="020B0400000000000000" pitchFamily="50" charset="-128"/>
              </a:rPr>
              <a:t>250</a:t>
            </a:r>
            <a:r>
              <a:rPr kumimoji="1" lang="ja-JP" altLang="en-US" sz="2400" dirty="0" smtClean="0">
                <a:solidFill>
                  <a:prstClr val="black"/>
                </a:solidFill>
                <a:latin typeface="游ゴシック" panose="020F0502020204030204"/>
                <a:ea typeface="游ゴシック" panose="020B0400000000000000" pitchFamily="50" charset="-128"/>
              </a:rPr>
              <a:t>台</a:t>
            </a:r>
            <a:r>
              <a:rPr kumimoji="1" lang="en-US" altLang="ja-JP" sz="2400" dirty="0" smtClean="0">
                <a:solidFill>
                  <a:prstClr val="black"/>
                </a:solidFill>
                <a:latin typeface="游ゴシック" panose="020F0502020204030204"/>
                <a:ea typeface="游ゴシック" panose="020B0400000000000000" pitchFamily="50" charset="-128"/>
              </a:rPr>
              <a:t>…</a:t>
            </a:r>
            <a:r>
              <a:rPr kumimoji="1" lang="ja-JP" altLang="en-US" sz="2400" dirty="0" smtClean="0">
                <a:solidFill>
                  <a:prstClr val="black"/>
                </a:solidFill>
                <a:latin typeface="游ゴシック" panose="020F0502020204030204"/>
                <a:ea typeface="游ゴシック" panose="020B0400000000000000" pitchFamily="50" charset="-128"/>
              </a:rPr>
              <a:t>①</a:t>
            </a:r>
            <a:endParaRPr kumimoji="1" lang="en-US" altLang="ja-JP" sz="2400" dirty="0" smtClean="0">
              <a:solidFill>
                <a:prstClr val="black"/>
              </a:solidFill>
              <a:latin typeface="游ゴシック" panose="020F0502020204030204"/>
              <a:ea typeface="游ゴシック" panose="020B0400000000000000" pitchFamily="50" charset="-128"/>
            </a:endParaRPr>
          </a:p>
          <a:p>
            <a:pPr lvl="0" defTabSz="959937">
              <a:defRPr/>
            </a:pPr>
            <a:r>
              <a:rPr kumimoji="1" lang="ja-JP" altLang="en-US" sz="2400" dirty="0">
                <a:solidFill>
                  <a:prstClr val="black"/>
                </a:solidFill>
                <a:latin typeface="游ゴシック" panose="020F0502020204030204"/>
                <a:ea typeface="游ゴシック" panose="020B0400000000000000" pitchFamily="50" charset="-128"/>
              </a:rPr>
              <a:t>　</a:t>
            </a:r>
            <a:r>
              <a:rPr kumimoji="1" lang="ja-JP" altLang="en-US" sz="2400" dirty="0" smtClean="0">
                <a:solidFill>
                  <a:prstClr val="black"/>
                </a:solidFill>
                <a:latin typeface="游ゴシック" panose="020F0502020204030204"/>
                <a:ea typeface="游ゴシック" panose="020B0400000000000000" pitchFamily="50" charset="-128"/>
              </a:rPr>
              <a:t>　　　　　　　　</a:t>
            </a:r>
            <a:r>
              <a:rPr kumimoji="1" lang="ja-JP" altLang="en-US" sz="1600" dirty="0" smtClean="0">
                <a:solidFill>
                  <a:prstClr val="black"/>
                </a:solidFill>
                <a:latin typeface="游ゴシック" panose="020F0502020204030204"/>
                <a:ea typeface="游ゴシック" panose="020B0400000000000000" pitchFamily="50" charset="-128"/>
              </a:rPr>
              <a:t>（内訳：一般分</a:t>
            </a:r>
            <a:r>
              <a:rPr kumimoji="1" lang="en-US" altLang="ja-JP" sz="1600" dirty="0" smtClean="0">
                <a:solidFill>
                  <a:prstClr val="black"/>
                </a:solidFill>
                <a:latin typeface="游ゴシック" panose="020F0502020204030204"/>
                <a:ea typeface="游ゴシック" panose="020B0400000000000000" pitchFamily="50" charset="-128"/>
              </a:rPr>
              <a:t>204</a:t>
            </a:r>
            <a:r>
              <a:rPr kumimoji="1" lang="ja-JP" altLang="en-US" sz="1600" dirty="0" smtClean="0">
                <a:solidFill>
                  <a:prstClr val="black"/>
                </a:solidFill>
                <a:latin typeface="游ゴシック" panose="020F0502020204030204"/>
                <a:ea typeface="游ゴシック" panose="020B0400000000000000" pitchFamily="50" charset="-128"/>
              </a:rPr>
              <a:t>台、公用車分</a:t>
            </a:r>
            <a:r>
              <a:rPr kumimoji="1" lang="en-US" altLang="ja-JP" sz="1600" dirty="0" smtClean="0">
                <a:solidFill>
                  <a:prstClr val="black"/>
                </a:solidFill>
                <a:latin typeface="游ゴシック" panose="020F0502020204030204"/>
                <a:ea typeface="游ゴシック" panose="020B0400000000000000" pitchFamily="50" charset="-128"/>
              </a:rPr>
              <a:t>26</a:t>
            </a:r>
            <a:r>
              <a:rPr kumimoji="1" lang="ja-JP" altLang="en-US" sz="1600" dirty="0" smtClean="0">
                <a:solidFill>
                  <a:prstClr val="black"/>
                </a:solidFill>
                <a:latin typeface="游ゴシック" panose="020F0502020204030204"/>
                <a:ea typeface="游ゴシック" panose="020B0400000000000000" pitchFamily="50" charset="-128"/>
              </a:rPr>
              <a:t>台、合同庁舎借用</a:t>
            </a:r>
            <a:r>
              <a:rPr kumimoji="1" lang="en-US" altLang="ja-JP" sz="1600" dirty="0" smtClean="0">
                <a:solidFill>
                  <a:prstClr val="black"/>
                </a:solidFill>
                <a:latin typeface="游ゴシック" panose="020F0502020204030204"/>
                <a:ea typeface="游ゴシック" panose="020B0400000000000000" pitchFamily="50" charset="-128"/>
              </a:rPr>
              <a:t>20</a:t>
            </a:r>
            <a:r>
              <a:rPr kumimoji="1" lang="ja-JP" altLang="en-US" sz="1600" dirty="0" smtClean="0">
                <a:solidFill>
                  <a:prstClr val="black"/>
                </a:solidFill>
                <a:latin typeface="游ゴシック" panose="020F0502020204030204"/>
                <a:ea typeface="游ゴシック" panose="020B0400000000000000" pitchFamily="50" charset="-128"/>
              </a:rPr>
              <a:t>台）</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　　　　　</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400" dirty="0">
                <a:solidFill>
                  <a:prstClr val="black"/>
                </a:solidFill>
                <a:latin typeface="游ゴシック" panose="020F0502020204030204"/>
                <a:ea typeface="游ゴシック" panose="020B0400000000000000" pitchFamily="50" charset="-128"/>
              </a:rPr>
              <a:t>　</a:t>
            </a:r>
            <a:r>
              <a:rPr kumimoji="1" lang="ja-JP" altLang="en-US" sz="2400" dirty="0">
                <a:solidFill>
                  <a:prstClr val="black"/>
                </a:solidFill>
              </a:rPr>
              <a:t>駐車場</a:t>
            </a:r>
            <a:r>
              <a:rPr kumimoji="1" lang="ja-JP" altLang="en-US" sz="2400" dirty="0" smtClean="0">
                <a:solidFill>
                  <a:prstClr val="black"/>
                </a:solidFill>
              </a:rPr>
              <a:t>整備後　</a:t>
            </a:r>
            <a:r>
              <a:rPr kumimoji="1" lang="ja-JP" altLang="en-US" sz="2400" dirty="0" smtClean="0">
                <a:solidFill>
                  <a:prstClr val="black"/>
                </a:solidFill>
                <a:latin typeface="游ゴシック" panose="020F0502020204030204"/>
                <a:ea typeface="游ゴシック" panose="020B0400000000000000" pitchFamily="50" charset="-128"/>
              </a:rPr>
              <a:t>　</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412</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台</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②</a:t>
            </a:r>
            <a:endPar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endParaRPr>
          </a:p>
          <a:p>
            <a:pPr marL="0" marR="0" lvl="0" indent="0" algn="l" defTabSz="959937" rtl="0" eaLnBrk="1" fontAlgn="auto" latinLnBrk="0" hangingPunct="1">
              <a:lnSpc>
                <a:spcPct val="100000"/>
              </a:lnSpc>
              <a:spcBef>
                <a:spcPts val="0"/>
              </a:spcBef>
              <a:spcAft>
                <a:spcPts val="0"/>
              </a:spcAft>
              <a:buClrTx/>
              <a:buSzTx/>
              <a:buFontTx/>
              <a:buNone/>
              <a:tabLst/>
              <a:defRPr/>
            </a:pPr>
            <a:r>
              <a:rPr kumimoji="1" lang="ja-JP" altLang="en-US" sz="2400" dirty="0">
                <a:solidFill>
                  <a:prstClr val="black"/>
                </a:solidFill>
                <a:latin typeface="游ゴシック" panose="020F0502020204030204"/>
                <a:ea typeface="游ゴシック" panose="020B0400000000000000" pitchFamily="50" charset="-128"/>
              </a:rPr>
              <a:t>　</a:t>
            </a:r>
            <a:r>
              <a:rPr kumimoji="1" lang="ja-JP" altLang="en-US" sz="2400" dirty="0" smtClean="0">
                <a:solidFill>
                  <a:prstClr val="black"/>
                </a:solidFill>
                <a:latin typeface="游ゴシック" panose="020F0502020204030204"/>
                <a:ea typeface="游ゴシック" panose="020B0400000000000000" pitchFamily="50" charset="-128"/>
              </a:rPr>
              <a:t>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　</a:t>
            </a:r>
            <a:r>
              <a:rPr kumimoji="1" lang="ja-JP" altLang="en-US" sz="16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（内訳：一般分</a:t>
            </a:r>
            <a:r>
              <a:rPr kumimoji="1" lang="en-US" altLang="ja-JP" sz="16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366</a:t>
            </a:r>
            <a:r>
              <a:rPr kumimoji="1" lang="ja-JP" altLang="en-US" sz="16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台、公用車分</a:t>
            </a:r>
            <a:r>
              <a:rPr kumimoji="1" lang="en-US" altLang="ja-JP" sz="16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26</a:t>
            </a:r>
            <a:r>
              <a:rPr kumimoji="1" lang="ja-JP" altLang="en-US" sz="1600" dirty="0" smtClean="0">
                <a:solidFill>
                  <a:prstClr val="black"/>
                </a:solidFill>
                <a:latin typeface="游ゴシック" panose="020F0502020204030204"/>
                <a:ea typeface="游ゴシック" panose="020B0400000000000000" pitchFamily="50" charset="-128"/>
              </a:rPr>
              <a:t>台、合同庁舎借用</a:t>
            </a:r>
            <a:r>
              <a:rPr kumimoji="1" lang="en-US" altLang="ja-JP" sz="1600" dirty="0" smtClean="0">
                <a:solidFill>
                  <a:prstClr val="black"/>
                </a:solidFill>
                <a:latin typeface="游ゴシック" panose="020F0502020204030204"/>
                <a:ea typeface="游ゴシック" panose="020B0400000000000000" pitchFamily="50" charset="-128"/>
              </a:rPr>
              <a:t>20</a:t>
            </a:r>
            <a:r>
              <a:rPr kumimoji="1" lang="ja-JP" altLang="en-US" sz="1600" dirty="0" smtClean="0">
                <a:solidFill>
                  <a:prstClr val="black"/>
                </a:solidFill>
                <a:latin typeface="游ゴシック" panose="020F0502020204030204"/>
                <a:ea typeface="游ゴシック" panose="020B0400000000000000" pitchFamily="50" charset="-128"/>
              </a:rPr>
              <a:t>台）</a:t>
            </a:r>
            <a:endPar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endParaRPr>
          </a:p>
          <a:p>
            <a:pPr marL="0" marR="0" lvl="0" indent="0" algn="l" defTabSz="959937" rtl="0" eaLnBrk="1" fontAlgn="auto" latinLnBrk="0" hangingPunct="1">
              <a:lnSpc>
                <a:spcPct val="100000"/>
              </a:lnSpc>
              <a:spcBef>
                <a:spcPts val="0"/>
              </a:spcBef>
              <a:spcAft>
                <a:spcPts val="0"/>
              </a:spcAft>
              <a:buClrTx/>
              <a:buSzTx/>
              <a:buFontTx/>
              <a:buNone/>
              <a:tabLst/>
              <a:defRPr/>
            </a:pPr>
            <a:r>
              <a:rPr kumimoji="1" lang="ja-JP" altLang="en-US" sz="2400" dirty="0">
                <a:solidFill>
                  <a:prstClr val="black"/>
                </a:solidFill>
                <a:latin typeface="游ゴシック" panose="020F0502020204030204"/>
                <a:ea typeface="游ゴシック" panose="020B0400000000000000" pitchFamily="50" charset="-128"/>
              </a:rPr>
              <a:t>　</a:t>
            </a:r>
            <a:r>
              <a:rPr kumimoji="1" lang="ja-JP" altLang="en-US" sz="2400" dirty="0" smtClean="0">
                <a:solidFill>
                  <a:prstClr val="black"/>
                </a:solidFill>
                <a:latin typeface="游ゴシック" panose="020F0502020204030204"/>
                <a:ea typeface="游ゴシック" panose="020B0400000000000000" pitchFamily="50" charset="-128"/>
              </a:rPr>
              <a:t>　　　　　　　　　　　②－①　　</a:t>
            </a:r>
            <a:r>
              <a:rPr kumimoji="1" lang="en-US" altLang="ja-JP" sz="2400" dirty="0" smtClean="0">
                <a:solidFill>
                  <a:prstClr val="black"/>
                </a:solidFill>
                <a:latin typeface="游ゴシック" panose="020F0502020204030204"/>
                <a:ea typeface="游ゴシック" panose="020B0400000000000000" pitchFamily="50" charset="-128"/>
              </a:rPr>
              <a:t>162</a:t>
            </a:r>
            <a:r>
              <a:rPr kumimoji="1" lang="ja-JP" altLang="en-US" sz="2400" dirty="0" smtClean="0">
                <a:solidFill>
                  <a:prstClr val="black"/>
                </a:solidFill>
                <a:latin typeface="游ゴシック" panose="020F0502020204030204"/>
                <a:ea typeface="游ゴシック" panose="020B0400000000000000" pitchFamily="50" charset="-128"/>
              </a:rPr>
              <a:t>台増</a:t>
            </a:r>
            <a:endParaRPr kumimoji="1" lang="en-US" altLang="ja-JP" sz="2400" dirty="0" smtClean="0">
              <a:solidFill>
                <a:prstClr val="black"/>
              </a:solidFill>
              <a:latin typeface="游ゴシック" panose="020F0502020204030204"/>
              <a:ea typeface="游ゴシック" panose="020B0400000000000000" pitchFamily="50" charset="-128"/>
            </a:endParaRPr>
          </a:p>
          <a:p>
            <a:pPr marL="0" marR="0" lvl="0" indent="0" algn="l" defTabSz="959937" rtl="0" eaLnBrk="1" fontAlgn="auto" latinLnBrk="0" hangingPunct="1">
              <a:lnSpc>
                <a:spcPct val="100000"/>
              </a:lnSpc>
              <a:spcBef>
                <a:spcPts val="0"/>
              </a:spcBef>
              <a:spcAft>
                <a:spcPts val="0"/>
              </a:spcAft>
              <a:buClrTx/>
              <a:buSzTx/>
              <a:buFontTx/>
              <a:buNone/>
              <a:tabLst/>
              <a:defRPr/>
            </a:pPr>
            <a:r>
              <a:rPr kumimoji="1" lang="ja-JP" altLang="en-US" sz="2400" dirty="0">
                <a:solidFill>
                  <a:prstClr val="black"/>
                </a:solidFill>
                <a:latin typeface="游ゴシック" panose="020F0502020204030204"/>
                <a:ea typeface="游ゴシック" panose="020B0400000000000000" pitchFamily="50" charset="-128"/>
              </a:rPr>
              <a:t>　</a:t>
            </a:r>
            <a:r>
              <a:rPr kumimoji="1" lang="ja-JP" altLang="en-US" sz="2400" dirty="0" smtClean="0">
                <a:solidFill>
                  <a:prstClr val="black"/>
                </a:solidFill>
                <a:latin typeface="游ゴシック" panose="020F0502020204030204"/>
                <a:ea typeface="游ゴシック" panose="020B0400000000000000" pitchFamily="50" charset="-128"/>
              </a:rPr>
              <a:t>　　　　　　　　　</a:t>
            </a:r>
            <a:r>
              <a:rPr kumimoji="1" lang="en-US" altLang="ja-JP" sz="1600" dirty="0" smtClean="0">
                <a:solidFill>
                  <a:prstClr val="black"/>
                </a:solidFill>
                <a:latin typeface="游ゴシック" panose="020F0502020204030204"/>
                <a:ea typeface="游ゴシック" panose="020B0400000000000000" pitchFamily="50" charset="-128"/>
              </a:rPr>
              <a:t>※</a:t>
            </a:r>
            <a:r>
              <a:rPr kumimoji="1" lang="ja-JP" altLang="en-US" sz="1600" dirty="0" smtClean="0">
                <a:solidFill>
                  <a:prstClr val="black"/>
                </a:solidFill>
                <a:latin typeface="游ゴシック" panose="020F0502020204030204"/>
                <a:ea typeface="游ゴシック" panose="020B0400000000000000" pitchFamily="50" charset="-128"/>
              </a:rPr>
              <a:t>図書館分の利用見込み台数は</a:t>
            </a:r>
            <a:r>
              <a:rPr kumimoji="1" lang="en-US" altLang="ja-JP" sz="1600" dirty="0" smtClean="0">
                <a:solidFill>
                  <a:prstClr val="black"/>
                </a:solidFill>
                <a:latin typeface="游ゴシック" panose="020F0502020204030204"/>
                <a:ea typeface="游ゴシック" panose="020B0400000000000000" pitchFamily="50" charset="-128"/>
              </a:rPr>
              <a:t>180</a:t>
            </a:r>
            <a:r>
              <a:rPr kumimoji="1" lang="ja-JP" altLang="en-US" sz="1600" dirty="0" smtClean="0">
                <a:solidFill>
                  <a:prstClr val="black"/>
                </a:solidFill>
                <a:latin typeface="游ゴシック" panose="020F0502020204030204"/>
                <a:ea typeface="游ゴシック" panose="020B0400000000000000" pitchFamily="50" charset="-128"/>
              </a:rPr>
              <a:t>台（</a:t>
            </a:r>
            <a:r>
              <a:rPr kumimoji="1" lang="en-US" altLang="ja-JP" sz="1600" dirty="0" smtClean="0">
                <a:solidFill>
                  <a:prstClr val="black"/>
                </a:solidFill>
                <a:latin typeface="游ゴシック" panose="020F0502020204030204"/>
                <a:ea typeface="游ゴシック" panose="020B0400000000000000" pitchFamily="50" charset="-128"/>
              </a:rPr>
              <a:t>18</a:t>
            </a:r>
            <a:r>
              <a:rPr kumimoji="1" lang="ja-JP" altLang="en-US" sz="1600" dirty="0" smtClean="0">
                <a:solidFill>
                  <a:prstClr val="black"/>
                </a:solidFill>
                <a:latin typeface="游ゴシック" panose="020F0502020204030204"/>
                <a:ea typeface="游ゴシック" panose="020B0400000000000000" pitchFamily="50" charset="-128"/>
              </a:rPr>
              <a:t>台分不足）</a:t>
            </a:r>
            <a:r>
              <a:rPr kumimoji="1" lang="ja-JP" altLang="en-US" sz="2400" dirty="0" smtClean="0">
                <a:solidFill>
                  <a:prstClr val="black"/>
                </a:solidFill>
                <a:latin typeface="游ゴシック" panose="020F0502020204030204"/>
                <a:ea typeface="游ゴシック" panose="020B0400000000000000" pitchFamily="50" charset="-128"/>
              </a:rPr>
              <a:t>　</a:t>
            </a:r>
            <a:endPar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endParaRPr>
          </a:p>
          <a:p>
            <a:pPr marL="0" marR="0" lvl="0" indent="0" algn="l" defTabSz="959937"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〇開館見込時期：令和８年４月</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〇整備概要　　：図書館新築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棟</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造成（盛土）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16,000㎥</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駐車場整備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8,960㎡</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市道拡幅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75</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ｍ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上町・坂本線</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p>
        </p:txBody>
      </p:sp>
      <p:sp>
        <p:nvSpPr>
          <p:cNvPr id="9" name="タイトル 1"/>
          <p:cNvSpPr txBox="1">
            <a:spLocks/>
          </p:cNvSpPr>
          <p:nvPr/>
        </p:nvSpPr>
        <p:spPr>
          <a:xfrm>
            <a:off x="798141" y="100332"/>
            <a:ext cx="7946671"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≪まなび学園前≫</a:t>
            </a:r>
          </a:p>
        </p:txBody>
      </p:sp>
      <p:sp>
        <p:nvSpPr>
          <p:cNvPr id="10" name="正方形/長方形 9"/>
          <p:cNvSpPr/>
          <p:nvPr/>
        </p:nvSpPr>
        <p:spPr>
          <a:xfrm>
            <a:off x="5068777" y="1077666"/>
            <a:ext cx="4458431" cy="286232"/>
          </a:xfrm>
          <a:prstGeom prst="rect">
            <a:avLst/>
          </a:prstGeom>
        </p:spPr>
        <p:txBody>
          <a:bodyPr wrap="square">
            <a:spAutoFit/>
          </a:bodyPr>
          <a:lstStyle/>
          <a:p>
            <a:pPr marL="0" marR="0" lvl="0" indent="0" algn="l" defTabSz="959937" rtl="0" eaLnBrk="1" fontAlgn="auto" latinLnBrk="0" hangingPunct="1">
              <a:lnSpc>
                <a:spcPct val="100000"/>
              </a:lnSpc>
              <a:spcBef>
                <a:spcPts val="0"/>
              </a:spcBef>
              <a:spcAft>
                <a:spcPts val="0"/>
              </a:spcAft>
              <a:buClrTx/>
              <a:buSzTx/>
              <a:buFontTx/>
              <a:buNone/>
              <a:tabLst/>
              <a:defRPr/>
            </a:pPr>
            <a:r>
              <a:rPr kumimoji="1" lang="ja-JP" altLang="en-US" sz="126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endParaRPr kumimoji="1" lang="ja-JP" altLang="en-US" sz="1102"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087423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0" name="タイトル 1"/>
          <p:cNvSpPr txBox="1">
            <a:spLocks/>
          </p:cNvSpPr>
          <p:nvPr/>
        </p:nvSpPr>
        <p:spPr>
          <a:xfrm>
            <a:off x="798140" y="100332"/>
            <a:ext cx="8221826"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参考図：まなび</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学園前</a:t>
            </a:r>
            <a:r>
              <a:rPr lang="ja-JP" altLang="en-US" sz="2520" b="1" dirty="0" smtClean="0">
                <a:latin typeface="游ゴシック" panose="020F0502020204030204"/>
                <a:ea typeface="游ゴシック Light" panose="020B0300000000000000" pitchFamily="50" charset="-128"/>
              </a:rPr>
              <a:t>（まなび学園・体育館解体後）</a:t>
            </a:r>
            <a:endParaRPr kumimoji="1" lang="ja-JP" altLang="en-US" sz="2520" b="1" i="0" u="none" strike="noStrike" kern="1200" cap="none" spc="0" normalizeH="0" baseline="0" noProof="0" dirty="0">
              <a:ln>
                <a:noFill/>
              </a:ln>
              <a:effectLst/>
              <a:uLnTx/>
              <a:uFillTx/>
              <a:latin typeface="游ゴシック" panose="020F0502020204030204"/>
              <a:ea typeface="游ゴシック Light" panose="020B0300000000000000" pitchFamily="50" charset="-128"/>
            </a:endParaRPr>
          </a:p>
        </p:txBody>
      </p:sp>
      <p:sp>
        <p:nvSpPr>
          <p:cNvPr id="15" name="スライド番号プレースホルダー 1"/>
          <p:cNvSpPr>
            <a:spLocks noGrp="1"/>
          </p:cNvSpPr>
          <p:nvPr>
            <p:ph type="sldNum" sz="quarter" idx="12"/>
          </p:nvPr>
        </p:nvSpPr>
        <p:spPr>
          <a:xfrm>
            <a:off x="9608419" y="3841650"/>
            <a:ext cx="696573"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19</a:t>
            </a:fld>
            <a:endParaRPr kumimoji="1" lang="ja-JP" altLang="en-US" sz="2000"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mc:AlternateContent xmlns:mc="http://schemas.openxmlformats.org/markup-compatibility/2006" xmlns:p14="http://schemas.microsoft.com/office/powerpoint/2010/main">
        <mc:Choice Requires="p14">
          <p:contentPart p14:bwMode="auto" r:id="rId2">
            <p14:nvContentPartPr>
              <p14:cNvPr id="4" name="インク 3"/>
              <p14:cNvContentPartPr/>
              <p14:nvPr/>
            </p14:nvContentPartPr>
            <p14:xfrm>
              <a:off x="1219519" y="3702827"/>
              <a:ext cx="378" cy="378"/>
            </p14:xfrm>
          </p:contentPart>
        </mc:Choice>
        <mc:Fallback xmlns="">
          <p:pic>
            <p:nvPicPr>
              <p:cNvPr id="4" name="インク 3"/>
              <p:cNvPicPr/>
              <p:nvPr/>
            </p:nvPicPr>
            <p:blipFill>
              <a:blip r:embed="rId3"/>
              <a:stretch>
                <a:fillRect/>
              </a:stretch>
            </p:blipFill>
            <p:spPr>
              <a:xfrm>
                <a:off x="1209691" y="3692999"/>
                <a:ext cx="20034" cy="20034"/>
              </a:xfrm>
              <a:prstGeom prst="rect">
                <a:avLst/>
              </a:prstGeom>
            </p:spPr>
          </p:pic>
        </mc:Fallback>
      </mc:AlternateContent>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884" y="966009"/>
            <a:ext cx="8410337" cy="6153657"/>
          </a:xfrm>
          <a:prstGeom prst="rect">
            <a:avLst/>
          </a:prstGeom>
        </p:spPr>
      </p:pic>
      <p:sp>
        <p:nvSpPr>
          <p:cNvPr id="11" name="テキスト ボックス 10"/>
          <p:cNvSpPr txBox="1"/>
          <p:nvPr/>
        </p:nvSpPr>
        <p:spPr>
          <a:xfrm>
            <a:off x="5165725" y="2825664"/>
            <a:ext cx="420914" cy="1384995"/>
          </a:xfrm>
          <a:prstGeom prst="rect">
            <a:avLst/>
          </a:prstGeom>
          <a:noFill/>
        </p:spPr>
        <p:txBody>
          <a:bodyPr wrap="square" rtlCol="0">
            <a:spAutoFit/>
          </a:bodyPr>
          <a:lstStyle/>
          <a:p>
            <a:r>
              <a:rPr kumimoji="1" lang="ja-JP" altLang="en-US" sz="1400" dirty="0" smtClean="0">
                <a:solidFill>
                  <a:schemeClr val="bg2">
                    <a:lumMod val="50000"/>
                  </a:schemeClr>
                </a:solidFill>
              </a:rPr>
              <a:t>花巻病院跡地</a:t>
            </a:r>
            <a:endParaRPr kumimoji="1" lang="ja-JP" altLang="en-US" sz="1400" dirty="0">
              <a:solidFill>
                <a:schemeClr val="bg2">
                  <a:lumMod val="50000"/>
                </a:schemeClr>
              </a:solidFill>
            </a:endParaRPr>
          </a:p>
        </p:txBody>
      </p:sp>
    </p:spTree>
    <p:extLst>
      <p:ext uri="{BB962C8B-B14F-4D97-AF65-F5344CB8AC3E}">
        <p14:creationId xmlns:p14="http://schemas.microsoft.com/office/powerpoint/2010/main" val="33937352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10331450" cy="603583"/>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p:nvPr>
        </p:nvSpPr>
        <p:spPr>
          <a:xfrm>
            <a:off x="0" y="107617"/>
            <a:ext cx="8577943" cy="495966"/>
          </a:xfrm>
        </p:spPr>
        <p:txBody>
          <a:bodyPr anchor="ctr">
            <a:normAutofit/>
          </a:bodyPr>
          <a:lstStyle/>
          <a:p>
            <a:r>
              <a:rPr lang="ja-JP" altLang="en-US" sz="2400" b="1" dirty="0">
                <a:solidFill>
                  <a:schemeClr val="bg1"/>
                </a:solidFill>
                <a:latin typeface="メイリオ" panose="020B0604030504040204" pitchFamily="50" charset="-128"/>
                <a:ea typeface="メイリオ" panose="020B0604030504040204" pitchFamily="50" charset="-128"/>
              </a:rPr>
              <a:t>　</a:t>
            </a:r>
            <a:r>
              <a:rPr lang="ja-JP" altLang="en-US" sz="2400" b="1" dirty="0" smtClean="0">
                <a:solidFill>
                  <a:schemeClr val="bg1"/>
                </a:solidFill>
                <a:latin typeface="メイリオ" panose="020B0604030504040204" pitchFamily="50" charset="-128"/>
                <a:ea typeface="メイリオ" panose="020B0604030504040204" pitchFamily="50" charset="-128"/>
              </a:rPr>
              <a:t>新花巻図書館整備のこれまで</a:t>
            </a:r>
            <a:endParaRPr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5" name="コンテンツ プレースホルダー 2"/>
          <p:cNvSpPr txBox="1">
            <a:spLocks/>
          </p:cNvSpPr>
          <p:nvPr/>
        </p:nvSpPr>
        <p:spPr>
          <a:xfrm>
            <a:off x="287110" y="888888"/>
            <a:ext cx="6403976" cy="1573215"/>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20000"/>
              </a:lnSpc>
              <a:spcBef>
                <a:spcPts val="600"/>
              </a:spcBef>
              <a:buNone/>
            </a:pPr>
            <a:r>
              <a:rPr lang="ja-JP" altLang="en-US" sz="2400" dirty="0" smtClean="0">
                <a:latin typeface="メイリオ" panose="020B0604030504040204" pitchFamily="50" charset="-128"/>
                <a:ea typeface="メイリオ" panose="020B0604030504040204" pitchFamily="50" charset="-128"/>
              </a:rPr>
              <a:t>◆</a:t>
            </a:r>
            <a:r>
              <a:rPr lang="ja-JP" altLang="en-US" sz="2400" b="1" dirty="0" smtClean="0">
                <a:latin typeface="メイリオ" panose="020B0604030504040204" pitchFamily="50" charset="-128"/>
                <a:ea typeface="メイリオ" panose="020B0604030504040204" pitchFamily="50" charset="-128"/>
              </a:rPr>
              <a:t>現在の花巻図書館</a:t>
            </a:r>
            <a:r>
              <a:rPr lang="en-US" altLang="ja-JP" sz="2400" b="1" dirty="0" smtClean="0">
                <a:latin typeface="メイリオ" panose="020B0604030504040204" pitchFamily="50" charset="-128"/>
                <a:ea typeface="メイリオ" panose="020B0604030504040204" pitchFamily="50" charset="-128"/>
              </a:rPr>
              <a:t>…</a:t>
            </a:r>
          </a:p>
          <a:p>
            <a:pPr marL="0" indent="0">
              <a:lnSpc>
                <a:spcPct val="120000"/>
              </a:lnSpc>
              <a:spcBef>
                <a:spcPts val="600"/>
              </a:spcBef>
              <a:buNone/>
            </a:pPr>
            <a:r>
              <a:rPr lang="ja-JP" altLang="en-US" sz="2400" dirty="0" smtClean="0">
                <a:latin typeface="メイリオ" panose="020B0604030504040204" pitchFamily="50" charset="-128"/>
                <a:ea typeface="メイリオ" panose="020B0604030504040204" pitchFamily="50" charset="-128"/>
              </a:rPr>
              <a:t>・老朽化　</a:t>
            </a:r>
            <a:r>
              <a:rPr lang="en-US" altLang="ja-JP" sz="2400" dirty="0" smtClean="0">
                <a:latin typeface="メイリオ" panose="020B0604030504040204" pitchFamily="50" charset="-128"/>
                <a:ea typeface="メイリオ" panose="020B0604030504040204" pitchFamily="50" charset="-128"/>
              </a:rPr>
              <a:t>S48</a:t>
            </a:r>
            <a:r>
              <a:rPr lang="ja-JP" altLang="en-US" sz="2400" dirty="0" smtClean="0">
                <a:latin typeface="メイリオ" panose="020B0604030504040204" pitchFamily="50" charset="-128"/>
                <a:ea typeface="メイリオ" panose="020B0604030504040204" pitchFamily="50" charset="-128"/>
              </a:rPr>
              <a:t>年開館（Ｒ</a:t>
            </a:r>
            <a:r>
              <a:rPr lang="en-US" altLang="ja-JP" sz="2400" dirty="0" smtClean="0">
                <a:latin typeface="メイリオ" panose="020B0604030504040204" pitchFamily="50" charset="-128"/>
                <a:ea typeface="メイリオ" panose="020B0604030504040204" pitchFamily="50" charset="-128"/>
              </a:rPr>
              <a:t>2</a:t>
            </a:r>
            <a:r>
              <a:rPr lang="ja-JP" altLang="en-US" sz="2400" dirty="0" smtClean="0">
                <a:latin typeface="メイリオ" panose="020B0604030504040204" pitchFamily="50" charset="-128"/>
                <a:ea typeface="メイリオ" panose="020B0604030504040204" pitchFamily="50" charset="-128"/>
              </a:rPr>
              <a:t>築</a:t>
            </a:r>
            <a:r>
              <a:rPr lang="en-US" altLang="ja-JP" sz="2400" dirty="0" smtClean="0">
                <a:latin typeface="メイリオ" panose="020B0604030504040204" pitchFamily="50" charset="-128"/>
                <a:ea typeface="メイリオ" panose="020B0604030504040204" pitchFamily="50" charset="-128"/>
              </a:rPr>
              <a:t>47</a:t>
            </a:r>
            <a:r>
              <a:rPr lang="ja-JP" altLang="en-US" sz="2400" dirty="0" smtClean="0">
                <a:latin typeface="メイリオ" panose="020B0604030504040204" pitchFamily="50" charset="-128"/>
                <a:ea typeface="メイリオ" panose="020B0604030504040204" pitchFamily="50" charset="-128"/>
              </a:rPr>
              <a:t>年）</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600"/>
              </a:spcBef>
              <a:buNone/>
            </a:pPr>
            <a:r>
              <a:rPr lang="ja-JP" altLang="en-US" sz="2400" dirty="0" smtClean="0">
                <a:latin typeface="メイリオ" panose="020B0604030504040204" pitchFamily="50" charset="-128"/>
                <a:ea typeface="メイリオ" panose="020B0604030504040204" pitchFamily="50" charset="-128"/>
              </a:rPr>
              <a:t>・閲覧スペース２階、エレベーターなし</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600"/>
              </a:spcBef>
              <a:buNone/>
            </a:pPr>
            <a:r>
              <a:rPr lang="ja-JP" altLang="en-US" sz="2400" dirty="0">
                <a:latin typeface="メイリオ" panose="020B0604030504040204" pitchFamily="50" charset="-128"/>
                <a:ea typeface="メイリオ" panose="020B0604030504040204" pitchFamily="50" charset="-128"/>
              </a:rPr>
              <a:t>・利用年齢層　</a:t>
            </a:r>
            <a:r>
              <a:rPr lang="en-US" altLang="ja-JP" sz="2400" dirty="0">
                <a:latin typeface="メイリオ" panose="020B0604030504040204" pitchFamily="50" charset="-128"/>
                <a:ea typeface="メイリオ" panose="020B0604030504040204" pitchFamily="50" charset="-128"/>
              </a:rPr>
              <a:t>50</a:t>
            </a:r>
            <a:r>
              <a:rPr lang="ja-JP" altLang="en-US" sz="2400" dirty="0">
                <a:latin typeface="メイリオ" panose="020B0604030504040204" pitchFamily="50" charset="-128"/>
                <a:ea typeface="メイリオ" panose="020B0604030504040204" pitchFamily="50" charset="-128"/>
              </a:rPr>
              <a:t>代以上約</a:t>
            </a:r>
            <a:r>
              <a:rPr lang="en-US" altLang="ja-JP" sz="2400" dirty="0">
                <a:latin typeface="メイリオ" panose="020B0604030504040204" pitchFamily="50" charset="-128"/>
                <a:ea typeface="メイリオ" panose="020B0604030504040204" pitchFamily="50" charset="-128"/>
              </a:rPr>
              <a:t>7</a:t>
            </a:r>
            <a:r>
              <a:rPr lang="ja-JP" altLang="en-US" sz="2400" dirty="0">
                <a:latin typeface="メイリオ" panose="020B0604030504040204" pitchFamily="50" charset="-128"/>
                <a:ea typeface="メイリオ" panose="020B0604030504040204" pitchFamily="50" charset="-128"/>
              </a:rPr>
              <a:t>割</a:t>
            </a:r>
            <a:endParaRPr lang="en-US" altLang="ja-JP" sz="2400" dirty="0">
              <a:latin typeface="メイリオ" panose="020B0604030504040204" pitchFamily="50" charset="-128"/>
              <a:ea typeface="メイリオ" panose="020B0604030504040204" pitchFamily="50" charset="-128"/>
            </a:endParaRPr>
          </a:p>
          <a:p>
            <a:pPr marL="0" indent="0">
              <a:lnSpc>
                <a:spcPct val="120000"/>
              </a:lnSpc>
              <a:spcBef>
                <a:spcPts val="600"/>
              </a:spcBef>
              <a:buNone/>
            </a:pPr>
            <a:endParaRPr lang="ja-JP" altLang="en-US" sz="2400" dirty="0" smtClean="0">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2</a:t>
            </a:fld>
            <a:endParaRPr kumimoji="1" lang="ja-JP" altLang="en-US" sz="2000" dirty="0">
              <a:latin typeface="メイリオ" panose="020B0604030504040204" pitchFamily="50" charset="-128"/>
              <a:ea typeface="メイリオ" panose="020B0604030504040204" pitchFamily="50" charset="-128"/>
            </a:endParaRPr>
          </a:p>
        </p:txBody>
      </p:sp>
      <p:graphicFrame>
        <p:nvGraphicFramePr>
          <p:cNvPr id="12" name="グラフ 11"/>
          <p:cNvGraphicFramePr>
            <a:graphicFrameLocks/>
          </p:cNvGraphicFramePr>
          <p:nvPr>
            <p:extLst>
              <p:ext uri="{D42A27DB-BD31-4B8C-83A1-F6EECF244321}">
                <p14:modId xmlns:p14="http://schemas.microsoft.com/office/powerpoint/2010/main" val="3832829589"/>
              </p:ext>
            </p:extLst>
          </p:nvPr>
        </p:nvGraphicFramePr>
        <p:xfrm>
          <a:off x="446946" y="2931886"/>
          <a:ext cx="5242653" cy="4267428"/>
        </p:xfrm>
        <a:graphic>
          <a:graphicData uri="http://schemas.openxmlformats.org/drawingml/2006/chart">
            <c:chart xmlns:c="http://schemas.openxmlformats.org/drawingml/2006/chart" xmlns:r="http://schemas.openxmlformats.org/officeDocument/2006/relationships" r:id="rId2"/>
          </a:graphicData>
        </a:graphic>
      </p:graphicFrame>
      <p:pic>
        <p:nvPicPr>
          <p:cNvPr id="13" name="図 12"/>
          <p:cNvPicPr>
            <a:picLocks noChangeAspect="1"/>
          </p:cNvPicPr>
          <p:nvPr/>
        </p:nvPicPr>
        <p:blipFill>
          <a:blip r:embed="rId3" cstate="print">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046431" y="1000345"/>
            <a:ext cx="3893034" cy="2919778"/>
          </a:xfrm>
          <a:prstGeom prst="rect">
            <a:avLst/>
          </a:prstGeom>
          <a:ln>
            <a:noFill/>
          </a:ln>
          <a:effectLst>
            <a:softEdge rad="112500"/>
          </a:effectLst>
        </p:spPr>
      </p:pic>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46432" y="4031579"/>
            <a:ext cx="3894350" cy="2920763"/>
          </a:xfrm>
          <a:prstGeom prst="rect">
            <a:avLst/>
          </a:prstGeom>
          <a:ln>
            <a:noFill/>
          </a:ln>
          <a:effectLst>
            <a:softEdge rad="112500"/>
          </a:effectLst>
        </p:spPr>
      </p:pic>
    </p:spTree>
    <p:extLst>
      <p:ext uri="{BB962C8B-B14F-4D97-AF65-F5344CB8AC3E}">
        <p14:creationId xmlns:p14="http://schemas.microsoft.com/office/powerpoint/2010/main" val="39474497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9598019" y="3367069"/>
            <a:ext cx="733431" cy="383297"/>
          </a:xfrm>
        </p:spPr>
        <p:txBody>
          <a:bodyPr/>
          <a:lstStyle/>
          <a:p>
            <a:fld id="{8C6B025D-8ECA-4D7A-830B-F8B9D75E2F06}" type="slidenum">
              <a:rPr kumimoji="1" lang="ja-JP" altLang="en-US" sz="2000" smtClean="0">
                <a:latin typeface="メイリオ" panose="020B0604030504040204" pitchFamily="50" charset="-128"/>
                <a:ea typeface="メイリオ" panose="020B0604030504040204" pitchFamily="50" charset="-128"/>
              </a:rPr>
              <a:t>20</a:t>
            </a:fld>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072127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0" name="タイトル 1"/>
          <p:cNvSpPr txBox="1">
            <a:spLocks/>
          </p:cNvSpPr>
          <p:nvPr/>
        </p:nvSpPr>
        <p:spPr>
          <a:xfrm>
            <a:off x="798141" y="100332"/>
            <a:ext cx="7946671"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≪まなび学園体育館≫</a:t>
            </a:r>
          </a:p>
        </p:txBody>
      </p:sp>
      <p:sp>
        <p:nvSpPr>
          <p:cNvPr id="15" name="スライド番号プレースホルダー 1"/>
          <p:cNvSpPr>
            <a:spLocks noGrp="1"/>
          </p:cNvSpPr>
          <p:nvPr>
            <p:ph type="sldNum" sz="quarter" idx="12"/>
          </p:nvPr>
        </p:nvSpPr>
        <p:spPr>
          <a:xfrm>
            <a:off x="9002975" y="3501640"/>
            <a:ext cx="1328475"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21</a:t>
            </a:fld>
            <a:endParaRPr kumimoji="1" lang="ja-JP" altLang="en-US" sz="945"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mc:AlternateContent xmlns:mc="http://schemas.openxmlformats.org/markup-compatibility/2006" xmlns:p14="http://schemas.microsoft.com/office/powerpoint/2010/main">
        <mc:Choice Requires="p14">
          <p:contentPart p14:bwMode="auto" r:id="rId2">
            <p14:nvContentPartPr>
              <p14:cNvPr id="4" name="インク 3"/>
              <p14:cNvContentPartPr/>
              <p14:nvPr/>
            </p14:nvContentPartPr>
            <p14:xfrm>
              <a:off x="1219519" y="3702827"/>
              <a:ext cx="378" cy="378"/>
            </p14:xfrm>
          </p:contentPart>
        </mc:Choice>
        <mc:Fallback xmlns="">
          <p:pic>
            <p:nvPicPr>
              <p:cNvPr id="4" name="インク 3"/>
              <p:cNvPicPr/>
              <p:nvPr/>
            </p:nvPicPr>
            <p:blipFill>
              <a:blip r:embed="rId3"/>
              <a:stretch>
                <a:fillRect/>
              </a:stretch>
            </p:blipFill>
            <p:spPr>
              <a:xfrm>
                <a:off x="1209691" y="3692999"/>
                <a:ext cx="20034" cy="20034"/>
              </a:xfrm>
              <a:prstGeom prst="rect">
                <a:avLst/>
              </a:prstGeom>
            </p:spPr>
          </p:pic>
        </mc:Fallback>
      </mc:AlternateContent>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0843" y="902213"/>
            <a:ext cx="8149764" cy="7199313"/>
          </a:xfrm>
          <a:prstGeom prst="rect">
            <a:avLst/>
          </a:prstGeom>
        </p:spPr>
      </p:pic>
      <p:sp>
        <p:nvSpPr>
          <p:cNvPr id="11" name="テキスト ボックス 10"/>
          <p:cNvSpPr txBox="1"/>
          <p:nvPr/>
        </p:nvSpPr>
        <p:spPr>
          <a:xfrm>
            <a:off x="7445829" y="2634015"/>
            <a:ext cx="420914" cy="1754326"/>
          </a:xfrm>
          <a:prstGeom prst="rect">
            <a:avLst/>
          </a:prstGeom>
          <a:noFill/>
        </p:spPr>
        <p:txBody>
          <a:bodyPr wrap="square" rtlCol="0">
            <a:spAutoFit/>
          </a:bodyPr>
          <a:lstStyle/>
          <a:p>
            <a:r>
              <a:rPr kumimoji="1" lang="ja-JP" altLang="en-US" dirty="0" smtClean="0">
                <a:solidFill>
                  <a:schemeClr val="bg2">
                    <a:lumMod val="50000"/>
                  </a:schemeClr>
                </a:solidFill>
              </a:rPr>
              <a:t>花巻病院跡地</a:t>
            </a:r>
            <a:endParaRPr kumimoji="1" lang="ja-JP" altLang="en-US" dirty="0">
              <a:solidFill>
                <a:schemeClr val="bg2">
                  <a:lumMod val="50000"/>
                </a:schemeClr>
              </a:solidFill>
            </a:endParaRPr>
          </a:p>
        </p:txBody>
      </p:sp>
    </p:spTree>
    <p:extLst>
      <p:ext uri="{BB962C8B-B14F-4D97-AF65-F5344CB8AC3E}">
        <p14:creationId xmlns:p14="http://schemas.microsoft.com/office/powerpoint/2010/main" val="36486091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5" name="スライド番号プレースホルダー 1"/>
          <p:cNvSpPr>
            <a:spLocks noGrp="1"/>
          </p:cNvSpPr>
          <p:nvPr>
            <p:ph type="sldNum" sz="quarter" idx="12"/>
          </p:nvPr>
        </p:nvSpPr>
        <p:spPr>
          <a:xfrm>
            <a:off x="9506857" y="3276823"/>
            <a:ext cx="824593"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22</a:t>
            </a:fld>
            <a:endParaRPr kumimoji="1" lang="ja-JP" altLang="en-US" sz="945"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p:sp>
        <p:nvSpPr>
          <p:cNvPr id="3" name="正方形/長方形 2"/>
          <p:cNvSpPr/>
          <p:nvPr/>
        </p:nvSpPr>
        <p:spPr>
          <a:xfrm>
            <a:off x="366184" y="891554"/>
            <a:ext cx="9599083" cy="6247864"/>
          </a:xfrm>
          <a:prstGeom prst="rect">
            <a:avLst/>
          </a:prstGeom>
        </p:spPr>
        <p:txBody>
          <a:bodyPr wrap="square">
            <a:spAutoFit/>
          </a:bodyPr>
          <a:lstStyle/>
          <a:p>
            <a:pPr lvl="0" defTabSz="959937">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●整備計画</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〇花巻駅</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まで　</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：約</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740</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ｍ　約</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11</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分（徒歩４㎞</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１時間）</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〇施設概要　　：２階建</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建築面積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2,250㎡(30.0m×75.0m</a:t>
            </a:r>
            <a:r>
              <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　　延床面積</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4,500㎡</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〇駐車場台数　</a:t>
            </a:r>
            <a:r>
              <a:rPr kumimoji="1" lang="ja-JP" altLang="en-US" sz="2000" dirty="0" smtClean="0">
                <a:solidFill>
                  <a:prstClr val="black"/>
                </a:solidFill>
              </a:rPr>
              <a:t>：</a:t>
            </a:r>
            <a:r>
              <a:rPr kumimoji="1" lang="ja-JP" altLang="en-US" sz="2000" dirty="0">
                <a:solidFill>
                  <a:prstClr val="black"/>
                </a:solidFill>
              </a:rPr>
              <a:t>既存の駐車台数　　</a:t>
            </a:r>
            <a:r>
              <a:rPr kumimoji="1" lang="en-US" altLang="ja-JP" sz="2000" dirty="0">
                <a:solidFill>
                  <a:prstClr val="black"/>
                </a:solidFill>
              </a:rPr>
              <a:t>250</a:t>
            </a:r>
            <a:r>
              <a:rPr kumimoji="1" lang="ja-JP" altLang="en-US" sz="2000" dirty="0">
                <a:solidFill>
                  <a:prstClr val="black"/>
                </a:solidFill>
              </a:rPr>
              <a:t>台</a:t>
            </a:r>
            <a:r>
              <a:rPr kumimoji="1" lang="en-US" altLang="ja-JP" sz="2000" dirty="0">
                <a:solidFill>
                  <a:prstClr val="black"/>
                </a:solidFill>
              </a:rPr>
              <a:t>…</a:t>
            </a:r>
            <a:r>
              <a:rPr kumimoji="1" lang="ja-JP" altLang="en-US" sz="2000" dirty="0">
                <a:solidFill>
                  <a:prstClr val="black"/>
                </a:solidFill>
              </a:rPr>
              <a:t>①　</a:t>
            </a:r>
            <a:endParaRPr kumimoji="1" lang="en-US" altLang="ja-JP" sz="2000" dirty="0" smtClean="0">
              <a:solidFill>
                <a:prstClr val="black"/>
              </a:solidFill>
            </a:endParaRPr>
          </a:p>
          <a:p>
            <a:pPr lvl="0" defTabSz="959937">
              <a:defRPr/>
            </a:pPr>
            <a:r>
              <a:rPr kumimoji="1" lang="ja-JP" altLang="en-US" sz="2000" dirty="0">
                <a:solidFill>
                  <a:prstClr val="black"/>
                </a:solidFill>
              </a:rPr>
              <a:t>　</a:t>
            </a:r>
            <a:r>
              <a:rPr kumimoji="1" lang="ja-JP" altLang="en-US" sz="2000" dirty="0" smtClean="0">
                <a:solidFill>
                  <a:prstClr val="black"/>
                </a:solidFill>
              </a:rPr>
              <a:t>　　　　　　　　　</a:t>
            </a:r>
            <a:r>
              <a:rPr kumimoji="1" lang="ja-JP" altLang="en-US" sz="1600" dirty="0" smtClean="0">
                <a:solidFill>
                  <a:prstClr val="black"/>
                </a:solidFill>
              </a:rPr>
              <a:t>（</a:t>
            </a:r>
            <a:r>
              <a:rPr kumimoji="1" lang="ja-JP" altLang="en-US" sz="1600" dirty="0">
                <a:solidFill>
                  <a:prstClr val="black"/>
                </a:solidFill>
              </a:rPr>
              <a:t>内訳：一般分</a:t>
            </a:r>
            <a:r>
              <a:rPr kumimoji="1" lang="en-US" altLang="ja-JP" sz="1600" dirty="0">
                <a:solidFill>
                  <a:prstClr val="black"/>
                </a:solidFill>
              </a:rPr>
              <a:t>204</a:t>
            </a:r>
            <a:r>
              <a:rPr kumimoji="1" lang="ja-JP" altLang="en-US" sz="1600" dirty="0">
                <a:solidFill>
                  <a:prstClr val="black"/>
                </a:solidFill>
              </a:rPr>
              <a:t>台、公用車分</a:t>
            </a:r>
            <a:r>
              <a:rPr kumimoji="1" lang="en-US" altLang="ja-JP" sz="1600" dirty="0">
                <a:solidFill>
                  <a:prstClr val="black"/>
                </a:solidFill>
              </a:rPr>
              <a:t>26</a:t>
            </a:r>
            <a:r>
              <a:rPr kumimoji="1" lang="ja-JP" altLang="en-US" sz="1600" dirty="0">
                <a:solidFill>
                  <a:prstClr val="black"/>
                </a:solidFill>
              </a:rPr>
              <a:t>台、合同庁舎借用</a:t>
            </a:r>
            <a:r>
              <a:rPr kumimoji="1" lang="en-US" altLang="ja-JP" sz="1600" dirty="0">
                <a:solidFill>
                  <a:prstClr val="black"/>
                </a:solidFill>
              </a:rPr>
              <a:t>20</a:t>
            </a:r>
            <a:r>
              <a:rPr kumimoji="1" lang="ja-JP" altLang="en-US" sz="1600" dirty="0">
                <a:solidFill>
                  <a:prstClr val="black"/>
                </a:solidFill>
              </a:rPr>
              <a:t>台）</a:t>
            </a:r>
            <a:r>
              <a:rPr kumimoji="1" lang="en-US" altLang="ja-JP" sz="2000" dirty="0">
                <a:solidFill>
                  <a:prstClr val="black"/>
                </a:solidFill>
              </a:rPr>
              <a:t/>
            </a:r>
            <a:br>
              <a:rPr kumimoji="1" lang="en-US" altLang="ja-JP" sz="2000" dirty="0">
                <a:solidFill>
                  <a:prstClr val="black"/>
                </a:solidFill>
              </a:rPr>
            </a:br>
            <a:r>
              <a:rPr kumimoji="1" lang="ja-JP" altLang="en-US" sz="2000" dirty="0">
                <a:solidFill>
                  <a:prstClr val="black"/>
                </a:solidFill>
              </a:rPr>
              <a:t>　　　　　　　　　</a:t>
            </a:r>
            <a:r>
              <a:rPr kumimoji="1" lang="ja-JP" altLang="en-US" sz="2000" dirty="0" smtClean="0">
                <a:solidFill>
                  <a:prstClr val="black"/>
                </a:solidFill>
              </a:rPr>
              <a:t>駐車場整備後　</a:t>
            </a:r>
            <a:r>
              <a:rPr kumimoji="1" lang="ja-JP" altLang="en-US" sz="2000" dirty="0">
                <a:solidFill>
                  <a:prstClr val="black"/>
                </a:solidFill>
              </a:rPr>
              <a:t>　　</a:t>
            </a:r>
            <a:r>
              <a:rPr kumimoji="1" lang="en-US" altLang="ja-JP" sz="2000" dirty="0" smtClean="0">
                <a:solidFill>
                  <a:prstClr val="black"/>
                </a:solidFill>
              </a:rPr>
              <a:t>447</a:t>
            </a:r>
            <a:r>
              <a:rPr kumimoji="1" lang="ja-JP" altLang="en-US" sz="2000" dirty="0" smtClean="0">
                <a:solidFill>
                  <a:prstClr val="black"/>
                </a:solidFill>
              </a:rPr>
              <a:t>台</a:t>
            </a:r>
            <a:r>
              <a:rPr kumimoji="1" lang="en-US" altLang="ja-JP" sz="2000" dirty="0">
                <a:solidFill>
                  <a:prstClr val="black"/>
                </a:solidFill>
              </a:rPr>
              <a:t>…</a:t>
            </a:r>
            <a:r>
              <a:rPr kumimoji="1" lang="ja-JP" altLang="en-US" sz="2000" dirty="0" smtClean="0">
                <a:solidFill>
                  <a:prstClr val="black"/>
                </a:solidFill>
              </a:rPr>
              <a:t>②</a:t>
            </a:r>
            <a:endParaRPr kumimoji="1" lang="en-US" altLang="ja-JP" sz="2000" dirty="0" smtClean="0">
              <a:solidFill>
                <a:prstClr val="black"/>
              </a:solidFill>
            </a:endParaRPr>
          </a:p>
          <a:p>
            <a:pPr lvl="0" defTabSz="959937">
              <a:defRPr/>
            </a:pPr>
            <a:r>
              <a:rPr kumimoji="1" lang="ja-JP" altLang="en-US" sz="2000" dirty="0">
                <a:solidFill>
                  <a:prstClr val="black"/>
                </a:solidFill>
              </a:rPr>
              <a:t>　</a:t>
            </a:r>
            <a:r>
              <a:rPr kumimoji="1" lang="ja-JP" altLang="en-US" sz="2000" dirty="0" smtClean="0">
                <a:solidFill>
                  <a:prstClr val="black"/>
                </a:solidFill>
              </a:rPr>
              <a:t>　　　　　　　　</a:t>
            </a:r>
            <a:r>
              <a:rPr kumimoji="1" lang="ja-JP" altLang="en-US" sz="2000" dirty="0">
                <a:solidFill>
                  <a:prstClr val="black"/>
                </a:solidFill>
              </a:rPr>
              <a:t>　</a:t>
            </a:r>
            <a:r>
              <a:rPr kumimoji="1" lang="ja-JP" altLang="en-US" sz="1600" dirty="0">
                <a:solidFill>
                  <a:prstClr val="black"/>
                </a:solidFill>
              </a:rPr>
              <a:t>（内訳：</a:t>
            </a:r>
            <a:r>
              <a:rPr kumimoji="1" lang="ja-JP" altLang="en-US" sz="1600" dirty="0" smtClean="0">
                <a:solidFill>
                  <a:prstClr val="black"/>
                </a:solidFill>
              </a:rPr>
              <a:t>一般分</a:t>
            </a:r>
            <a:r>
              <a:rPr kumimoji="1" lang="en-US" altLang="ja-JP" sz="1600" dirty="0">
                <a:solidFill>
                  <a:prstClr val="black"/>
                </a:solidFill>
              </a:rPr>
              <a:t>401</a:t>
            </a:r>
            <a:r>
              <a:rPr kumimoji="1" lang="ja-JP" altLang="en-US" sz="1600" dirty="0" smtClean="0">
                <a:solidFill>
                  <a:prstClr val="black"/>
                </a:solidFill>
              </a:rPr>
              <a:t>台</a:t>
            </a:r>
            <a:r>
              <a:rPr kumimoji="1" lang="ja-JP" altLang="en-US" sz="1600" dirty="0">
                <a:solidFill>
                  <a:prstClr val="black"/>
                </a:solidFill>
              </a:rPr>
              <a:t>、公用車分</a:t>
            </a:r>
            <a:r>
              <a:rPr kumimoji="1" lang="en-US" altLang="ja-JP" sz="1600" dirty="0">
                <a:solidFill>
                  <a:prstClr val="black"/>
                </a:solidFill>
              </a:rPr>
              <a:t>26</a:t>
            </a:r>
            <a:r>
              <a:rPr kumimoji="1" lang="ja-JP" altLang="en-US" sz="1600" dirty="0">
                <a:solidFill>
                  <a:prstClr val="black"/>
                </a:solidFill>
              </a:rPr>
              <a:t>台、合同庁舎借用</a:t>
            </a:r>
            <a:r>
              <a:rPr kumimoji="1" lang="en-US" altLang="ja-JP" sz="1600" dirty="0">
                <a:solidFill>
                  <a:prstClr val="black"/>
                </a:solidFill>
              </a:rPr>
              <a:t>20</a:t>
            </a:r>
            <a:r>
              <a:rPr kumimoji="1" lang="ja-JP" altLang="en-US" sz="1600" dirty="0">
                <a:solidFill>
                  <a:prstClr val="black"/>
                </a:solidFill>
              </a:rPr>
              <a:t>台）</a:t>
            </a:r>
            <a:endParaRPr kumimoji="1" lang="en-US" altLang="ja-JP" sz="2000" dirty="0">
              <a:solidFill>
                <a:prstClr val="black"/>
              </a:solidFill>
            </a:endParaRPr>
          </a:p>
          <a:p>
            <a:pPr lvl="0" defTabSz="959937">
              <a:defRPr/>
            </a:pPr>
            <a:r>
              <a:rPr kumimoji="1" lang="ja-JP" altLang="en-US" sz="2000" dirty="0">
                <a:solidFill>
                  <a:prstClr val="black"/>
                </a:solidFill>
              </a:rPr>
              <a:t>　　　　　　　　　　　　　②－①　　</a:t>
            </a:r>
            <a:r>
              <a:rPr kumimoji="1" lang="en-US" altLang="ja-JP" sz="2000" dirty="0" smtClean="0">
                <a:solidFill>
                  <a:prstClr val="black"/>
                </a:solidFill>
              </a:rPr>
              <a:t>197</a:t>
            </a:r>
            <a:r>
              <a:rPr kumimoji="1" lang="ja-JP" altLang="en-US" sz="2000" dirty="0" smtClean="0">
                <a:solidFill>
                  <a:prstClr val="black"/>
                </a:solidFill>
              </a:rPr>
              <a:t>台増</a:t>
            </a:r>
            <a:endParaRPr kumimoji="1" lang="en-US" altLang="ja-JP" sz="2000" dirty="0" smtClean="0">
              <a:solidFill>
                <a:prstClr val="black"/>
              </a:solidFill>
            </a:endParaRPr>
          </a:p>
          <a:p>
            <a:pPr lvl="0" defTabSz="959937">
              <a:defRPr/>
            </a:pPr>
            <a:r>
              <a:rPr kumimoji="1" lang="ja-JP" altLang="en-US" sz="2000" dirty="0">
                <a:solidFill>
                  <a:prstClr val="black"/>
                </a:solidFill>
              </a:rPr>
              <a:t>　</a:t>
            </a:r>
            <a:r>
              <a:rPr kumimoji="1" lang="ja-JP" altLang="en-US" sz="2000" dirty="0" smtClean="0">
                <a:solidFill>
                  <a:prstClr val="black"/>
                </a:solidFill>
              </a:rPr>
              <a:t>　　　　　　　</a:t>
            </a:r>
            <a:r>
              <a:rPr kumimoji="1" lang="ja-JP" altLang="en-US" sz="2000" dirty="0">
                <a:solidFill>
                  <a:prstClr val="black"/>
                </a:solidFill>
              </a:rPr>
              <a:t>　　　</a:t>
            </a:r>
            <a:r>
              <a:rPr kumimoji="1" lang="en-US" altLang="ja-JP" sz="1600" dirty="0">
                <a:solidFill>
                  <a:prstClr val="black"/>
                </a:solidFill>
              </a:rPr>
              <a:t>※</a:t>
            </a:r>
            <a:r>
              <a:rPr kumimoji="1" lang="ja-JP" altLang="en-US" sz="1600" dirty="0">
                <a:solidFill>
                  <a:prstClr val="black"/>
                </a:solidFill>
              </a:rPr>
              <a:t>図書館分の利用見込み台数は</a:t>
            </a:r>
            <a:r>
              <a:rPr kumimoji="1" lang="en-US" altLang="ja-JP" sz="1600" dirty="0">
                <a:solidFill>
                  <a:prstClr val="black"/>
                </a:solidFill>
              </a:rPr>
              <a:t>180</a:t>
            </a:r>
            <a:r>
              <a:rPr kumimoji="1" lang="ja-JP" altLang="en-US" sz="1600" dirty="0">
                <a:solidFill>
                  <a:prstClr val="black"/>
                </a:solidFill>
              </a:rPr>
              <a:t>台</a:t>
            </a:r>
            <a:r>
              <a:rPr kumimoji="1" lang="ja-JP" altLang="en-US" sz="1600" dirty="0" smtClean="0">
                <a:solidFill>
                  <a:prstClr val="black"/>
                </a:solidFill>
              </a:rPr>
              <a:t>（不足なし）</a:t>
            </a:r>
            <a:endParaRPr kumimoji="1" lang="en-US" altLang="ja-JP" dirty="0" smtClean="0">
              <a:solidFill>
                <a:prstClr val="black"/>
              </a:solidFill>
            </a:endParaRPr>
          </a:p>
          <a:p>
            <a:pPr lvl="0" defTabSz="959937">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〇開館見込時期：令和８年４月</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〇整備概要　　：図書館新築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棟</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造成（盛土）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16,000㎥</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駐車場整備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8,960㎡</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市道拡幅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145m</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吹張・花城町</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70</a:t>
            </a:r>
            <a:r>
              <a:rPr kumimoji="1" lang="ja-JP" altLang="en-US" sz="20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rPr>
              <a:t>ｍ</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、上町</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・坂</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本線</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75</a:t>
            </a:r>
            <a:r>
              <a:rPr kumimoji="1" lang="ja-JP" altLang="en-US" sz="20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rPr>
              <a:t>ｍ</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体育館解体</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1</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棟</a:t>
            </a:r>
            <a:endPar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endParaRPr>
          </a:p>
          <a:p>
            <a:pPr lvl="0" defTabSz="959937">
              <a:defRPr/>
            </a:pPr>
            <a:r>
              <a:rPr kumimoji="1" lang="ja-JP" altLang="en-US" sz="2000" dirty="0" smtClean="0">
                <a:solidFill>
                  <a:prstClr val="black"/>
                </a:solidFill>
              </a:rPr>
              <a:t>　〇</a:t>
            </a:r>
            <a:r>
              <a:rPr kumimoji="1" lang="ja-JP" altLang="en-US" sz="2000" dirty="0">
                <a:solidFill>
                  <a:prstClr val="black"/>
                </a:solidFill>
              </a:rPr>
              <a:t>特記事項</a:t>
            </a:r>
            <a:r>
              <a:rPr kumimoji="1" lang="en-US" altLang="ja-JP" sz="2000" dirty="0">
                <a:solidFill>
                  <a:prstClr val="black"/>
                </a:solidFill>
              </a:rPr>
              <a:t/>
            </a:r>
            <a:br>
              <a:rPr kumimoji="1" lang="en-US" altLang="ja-JP" sz="2000" dirty="0">
                <a:solidFill>
                  <a:prstClr val="black"/>
                </a:solidFill>
              </a:rPr>
            </a:br>
            <a:r>
              <a:rPr kumimoji="1" lang="ja-JP" altLang="en-US" sz="2000" dirty="0">
                <a:solidFill>
                  <a:prstClr val="black"/>
                </a:solidFill>
              </a:rPr>
              <a:t>　　注１</a:t>
            </a:r>
            <a:r>
              <a:rPr kumimoji="1" lang="ja-JP" altLang="en-US" sz="2000" dirty="0" smtClean="0">
                <a:solidFill>
                  <a:prstClr val="black"/>
                </a:solidFill>
              </a:rPr>
              <a:t>）体育館</a:t>
            </a:r>
            <a:r>
              <a:rPr kumimoji="1" lang="ja-JP" altLang="en-US" sz="2000" dirty="0">
                <a:solidFill>
                  <a:prstClr val="black"/>
                </a:solidFill>
              </a:rPr>
              <a:t>は利用率が高く、解体</a:t>
            </a:r>
            <a:r>
              <a:rPr kumimoji="1" lang="ja-JP" altLang="en-US" sz="2000" dirty="0" smtClean="0">
                <a:solidFill>
                  <a:prstClr val="black"/>
                </a:solidFill>
              </a:rPr>
              <a:t>する場合は、代替施設建設必要。</a:t>
            </a:r>
            <a:r>
              <a:rPr kumimoji="1" lang="en-US" altLang="ja-JP" sz="2000" dirty="0">
                <a:solidFill>
                  <a:prstClr val="black"/>
                </a:solidFill>
              </a:rPr>
              <a:t/>
            </a:r>
            <a:br>
              <a:rPr kumimoji="1" lang="en-US" altLang="ja-JP" sz="2000" dirty="0">
                <a:solidFill>
                  <a:prstClr val="black"/>
                </a:solidFill>
              </a:rPr>
            </a:br>
            <a:r>
              <a:rPr kumimoji="1" lang="ja-JP" altLang="en-US" sz="2000" dirty="0">
                <a:solidFill>
                  <a:prstClr val="black"/>
                </a:solidFill>
              </a:rPr>
              <a:t>　　　＊体育室利用者数</a:t>
            </a:r>
            <a:r>
              <a:rPr kumimoji="1" lang="en-US" altLang="ja-JP" sz="2000" dirty="0">
                <a:solidFill>
                  <a:prstClr val="black"/>
                </a:solidFill>
              </a:rPr>
              <a:t>(R1</a:t>
            </a:r>
            <a:r>
              <a:rPr kumimoji="1" lang="en-US" altLang="ja-JP" sz="2000" dirty="0" smtClean="0">
                <a:solidFill>
                  <a:prstClr val="black"/>
                </a:solidFill>
              </a:rPr>
              <a:t>)</a:t>
            </a:r>
            <a:r>
              <a:rPr kumimoji="1" lang="ja-JP" altLang="en-US" sz="2000" dirty="0">
                <a:solidFill>
                  <a:prstClr val="black"/>
                </a:solidFill>
              </a:rPr>
              <a:t>　利用</a:t>
            </a:r>
            <a:r>
              <a:rPr kumimoji="1" lang="ja-JP" altLang="en-US" sz="2000" dirty="0" smtClean="0">
                <a:solidFill>
                  <a:prstClr val="black"/>
                </a:solidFill>
              </a:rPr>
              <a:t>件数　</a:t>
            </a:r>
            <a:r>
              <a:rPr kumimoji="1" lang="en-US" altLang="ja-JP" sz="2000" dirty="0" smtClean="0">
                <a:solidFill>
                  <a:prstClr val="black"/>
                </a:solidFill>
              </a:rPr>
              <a:t>919</a:t>
            </a:r>
            <a:r>
              <a:rPr kumimoji="1" lang="ja-JP" altLang="en-US" sz="2000" dirty="0" smtClean="0">
                <a:solidFill>
                  <a:prstClr val="black"/>
                </a:solidFill>
              </a:rPr>
              <a:t>件</a:t>
            </a:r>
            <a:r>
              <a:rPr kumimoji="1" lang="en-US" altLang="ja-JP" sz="2000" dirty="0">
                <a:solidFill>
                  <a:prstClr val="black"/>
                </a:solidFill>
              </a:rPr>
              <a:t>(2.9</a:t>
            </a:r>
            <a:r>
              <a:rPr kumimoji="1" lang="ja-JP" altLang="en-US" sz="2000" dirty="0">
                <a:solidFill>
                  <a:prstClr val="black"/>
                </a:solidFill>
              </a:rPr>
              <a:t>件</a:t>
            </a:r>
            <a:r>
              <a:rPr kumimoji="1" lang="en-US" altLang="ja-JP" sz="2000" dirty="0">
                <a:solidFill>
                  <a:prstClr val="black"/>
                </a:solidFill>
              </a:rPr>
              <a:t>/</a:t>
            </a:r>
            <a:r>
              <a:rPr kumimoji="1" lang="ja-JP" altLang="en-US" sz="2000" dirty="0">
                <a:solidFill>
                  <a:prstClr val="black"/>
                </a:solidFill>
              </a:rPr>
              <a:t>日</a:t>
            </a:r>
            <a:r>
              <a:rPr kumimoji="1" lang="en-US" altLang="ja-JP" sz="2000" dirty="0">
                <a:solidFill>
                  <a:prstClr val="black"/>
                </a:solidFill>
              </a:rPr>
              <a:t>)</a:t>
            </a:r>
            <a:br>
              <a:rPr kumimoji="1" lang="en-US" altLang="ja-JP" sz="2000" dirty="0">
                <a:solidFill>
                  <a:prstClr val="black"/>
                </a:solidFill>
              </a:rPr>
            </a:br>
            <a:r>
              <a:rPr kumimoji="1" lang="ja-JP" altLang="en-US" sz="2000" dirty="0">
                <a:solidFill>
                  <a:prstClr val="black"/>
                </a:solidFill>
              </a:rPr>
              <a:t>　　　　</a:t>
            </a:r>
            <a:r>
              <a:rPr kumimoji="1" lang="ja-JP" altLang="en-US" sz="2000" dirty="0" smtClean="0">
                <a:solidFill>
                  <a:prstClr val="black"/>
                </a:solidFill>
              </a:rPr>
              <a:t>　　　　　　　　　　利用者数</a:t>
            </a:r>
            <a:r>
              <a:rPr kumimoji="1" lang="en-US" altLang="ja-JP" sz="2000" dirty="0" smtClean="0">
                <a:solidFill>
                  <a:prstClr val="black"/>
                </a:solidFill>
              </a:rPr>
              <a:t>19,858</a:t>
            </a:r>
            <a:r>
              <a:rPr kumimoji="1" lang="ja-JP" altLang="en-US" sz="2000" dirty="0" smtClean="0">
                <a:solidFill>
                  <a:prstClr val="black"/>
                </a:solidFill>
              </a:rPr>
              <a:t>人</a:t>
            </a:r>
            <a:r>
              <a:rPr kumimoji="1" lang="en-US" altLang="ja-JP" sz="2000" dirty="0" smtClean="0">
                <a:solidFill>
                  <a:prstClr val="black"/>
                </a:solidFill>
              </a:rPr>
              <a:t>(63.44</a:t>
            </a:r>
            <a:r>
              <a:rPr kumimoji="1" lang="ja-JP" altLang="en-US" sz="2000" dirty="0" smtClean="0">
                <a:solidFill>
                  <a:prstClr val="black"/>
                </a:solidFill>
              </a:rPr>
              <a:t>人</a:t>
            </a:r>
            <a:r>
              <a:rPr kumimoji="1" lang="en-US" altLang="ja-JP" sz="2000" dirty="0">
                <a:solidFill>
                  <a:prstClr val="black"/>
                </a:solidFill>
              </a:rPr>
              <a:t>/</a:t>
            </a:r>
            <a:r>
              <a:rPr kumimoji="1" lang="ja-JP" altLang="en-US" sz="2000" dirty="0">
                <a:solidFill>
                  <a:prstClr val="black"/>
                </a:solidFill>
              </a:rPr>
              <a:t>日</a:t>
            </a:r>
            <a:r>
              <a:rPr kumimoji="1" lang="en-US" altLang="ja-JP" sz="2000" dirty="0" smtClean="0">
                <a:solidFill>
                  <a:prstClr val="black"/>
                </a:solidFill>
              </a:rPr>
              <a:t>)</a:t>
            </a:r>
            <a:endPar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endParaRPr>
          </a:p>
        </p:txBody>
      </p:sp>
      <p:sp>
        <p:nvSpPr>
          <p:cNvPr id="13" name="タイトル 1"/>
          <p:cNvSpPr txBox="1">
            <a:spLocks/>
          </p:cNvSpPr>
          <p:nvPr/>
        </p:nvSpPr>
        <p:spPr>
          <a:xfrm>
            <a:off x="798141" y="100332"/>
            <a:ext cx="7946671"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≪まなび学園体育館≫</a:t>
            </a:r>
          </a:p>
        </p:txBody>
      </p:sp>
    </p:spTree>
    <p:extLst>
      <p:ext uri="{BB962C8B-B14F-4D97-AF65-F5344CB8AC3E}">
        <p14:creationId xmlns:p14="http://schemas.microsoft.com/office/powerpoint/2010/main" val="28572537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0" name="タイトル 1"/>
          <p:cNvSpPr txBox="1">
            <a:spLocks/>
          </p:cNvSpPr>
          <p:nvPr/>
        </p:nvSpPr>
        <p:spPr>
          <a:xfrm>
            <a:off x="798141" y="100332"/>
            <a:ext cx="7946671"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≪総合花巻病院跡地≫</a:t>
            </a:r>
          </a:p>
        </p:txBody>
      </p:sp>
      <p:sp>
        <p:nvSpPr>
          <p:cNvPr id="15" name="スライド番号プレースホルダー 1"/>
          <p:cNvSpPr>
            <a:spLocks noGrp="1"/>
          </p:cNvSpPr>
          <p:nvPr>
            <p:ph type="sldNum" sz="quarter" idx="12"/>
          </p:nvPr>
        </p:nvSpPr>
        <p:spPr>
          <a:xfrm>
            <a:off x="8976745" y="3501640"/>
            <a:ext cx="1328475"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23</a:t>
            </a:fld>
            <a:endParaRPr kumimoji="1" lang="ja-JP" altLang="en-US" sz="945"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mc:AlternateContent xmlns:mc="http://schemas.openxmlformats.org/markup-compatibility/2006" xmlns:p14="http://schemas.microsoft.com/office/powerpoint/2010/main">
        <mc:Choice Requires="p14">
          <p:contentPart p14:bwMode="auto" r:id="rId2">
            <p14:nvContentPartPr>
              <p14:cNvPr id="4" name="インク 3"/>
              <p14:cNvContentPartPr/>
              <p14:nvPr/>
            </p14:nvContentPartPr>
            <p14:xfrm>
              <a:off x="1219519" y="3702827"/>
              <a:ext cx="378" cy="378"/>
            </p14:xfrm>
          </p:contentPart>
        </mc:Choice>
        <mc:Fallback xmlns="">
          <p:pic>
            <p:nvPicPr>
              <p:cNvPr id="4" name="インク 3"/>
              <p:cNvPicPr/>
              <p:nvPr/>
            </p:nvPicPr>
            <p:blipFill>
              <a:blip r:embed="rId3"/>
              <a:stretch>
                <a:fillRect/>
              </a:stretch>
            </p:blipFill>
            <p:spPr>
              <a:xfrm>
                <a:off x="1209691" y="3692999"/>
                <a:ext cx="20034" cy="20034"/>
              </a:xfrm>
              <a:prstGeom prst="rect">
                <a:avLst/>
              </a:prstGeom>
            </p:spPr>
          </p:pic>
        </mc:Fallback>
      </mc:AlternateContent>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1388" y="926794"/>
            <a:ext cx="8148673" cy="7199313"/>
          </a:xfrm>
          <a:prstGeom prst="rect">
            <a:avLst/>
          </a:prstGeom>
        </p:spPr>
      </p:pic>
      <p:sp>
        <p:nvSpPr>
          <p:cNvPr id="11" name="テキスト ボックス 10"/>
          <p:cNvSpPr txBox="1"/>
          <p:nvPr/>
        </p:nvSpPr>
        <p:spPr>
          <a:xfrm>
            <a:off x="7286172" y="3904013"/>
            <a:ext cx="420914" cy="1754326"/>
          </a:xfrm>
          <a:prstGeom prst="rect">
            <a:avLst/>
          </a:prstGeom>
          <a:noFill/>
        </p:spPr>
        <p:txBody>
          <a:bodyPr wrap="square" rtlCol="0">
            <a:spAutoFit/>
          </a:bodyPr>
          <a:lstStyle/>
          <a:p>
            <a:r>
              <a:rPr kumimoji="1" lang="ja-JP" altLang="en-US" dirty="0" smtClean="0">
                <a:solidFill>
                  <a:schemeClr val="bg2">
                    <a:lumMod val="50000"/>
                  </a:schemeClr>
                </a:solidFill>
              </a:rPr>
              <a:t>花巻病院跡地</a:t>
            </a:r>
            <a:endParaRPr kumimoji="1" lang="ja-JP" altLang="en-US" dirty="0">
              <a:solidFill>
                <a:schemeClr val="bg2">
                  <a:lumMod val="50000"/>
                </a:schemeClr>
              </a:solidFill>
            </a:endParaRPr>
          </a:p>
        </p:txBody>
      </p:sp>
    </p:spTree>
    <p:extLst>
      <p:ext uri="{BB962C8B-B14F-4D97-AF65-F5344CB8AC3E}">
        <p14:creationId xmlns:p14="http://schemas.microsoft.com/office/powerpoint/2010/main" val="8594858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0" name="タイトル 1"/>
          <p:cNvSpPr txBox="1">
            <a:spLocks/>
          </p:cNvSpPr>
          <p:nvPr/>
        </p:nvSpPr>
        <p:spPr>
          <a:xfrm>
            <a:off x="798141" y="100332"/>
            <a:ext cx="7946671"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≪総合花巻病院跡地≫</a:t>
            </a:r>
          </a:p>
        </p:txBody>
      </p:sp>
      <p:sp>
        <p:nvSpPr>
          <p:cNvPr id="15" name="スライド番号プレースホルダー 1"/>
          <p:cNvSpPr>
            <a:spLocks noGrp="1"/>
          </p:cNvSpPr>
          <p:nvPr>
            <p:ph type="sldNum" sz="quarter" idx="12"/>
          </p:nvPr>
        </p:nvSpPr>
        <p:spPr>
          <a:xfrm>
            <a:off x="8996928" y="3243843"/>
            <a:ext cx="1328475"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24</a:t>
            </a:fld>
            <a:endParaRPr kumimoji="1" lang="ja-JP" altLang="en-US" sz="945"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p:sp>
        <p:nvSpPr>
          <p:cNvPr id="3" name="正方形/長方形 2"/>
          <p:cNvSpPr/>
          <p:nvPr/>
        </p:nvSpPr>
        <p:spPr>
          <a:xfrm>
            <a:off x="366183" y="926794"/>
            <a:ext cx="9599083" cy="5816977"/>
          </a:xfrm>
          <a:prstGeom prst="rect">
            <a:avLst/>
          </a:prstGeom>
        </p:spPr>
        <p:txBody>
          <a:bodyPr wrap="square">
            <a:spAutoFit/>
          </a:bodyPr>
          <a:lstStyle/>
          <a:p>
            <a:pPr marL="0" marR="0" lvl="0" indent="0" algn="l" defTabSz="959937"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●整備計画	</a:t>
            </a:r>
          </a:p>
          <a:p>
            <a:pPr lvl="0" defTabSz="959937">
              <a:defRPr/>
            </a:pP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〇花巻駅</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まで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：約</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890</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ｍ　約</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13.5</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分（徒歩４㎞</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１時間）</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〇施設概要　　：２階建</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建築面積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2,268㎡(42.0m×54.0m</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延床面積</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4,536㎡</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〇駐車場台数　</a:t>
            </a:r>
            <a:r>
              <a:rPr kumimoji="1" lang="ja-JP" altLang="en-US"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800" dirty="0">
                <a:solidFill>
                  <a:prstClr val="black"/>
                </a:solidFill>
              </a:rPr>
              <a:t>既存の駐車台数　　</a:t>
            </a:r>
            <a:r>
              <a:rPr kumimoji="1" lang="en-US" altLang="ja-JP" sz="2800" dirty="0">
                <a:solidFill>
                  <a:prstClr val="black"/>
                </a:solidFill>
              </a:rPr>
              <a:t>250</a:t>
            </a:r>
            <a:r>
              <a:rPr kumimoji="1" lang="ja-JP" altLang="en-US" sz="2800" dirty="0">
                <a:solidFill>
                  <a:prstClr val="black"/>
                </a:solidFill>
              </a:rPr>
              <a:t>台</a:t>
            </a:r>
            <a:r>
              <a:rPr kumimoji="1" lang="en-US" altLang="ja-JP" sz="2800" dirty="0">
                <a:solidFill>
                  <a:prstClr val="black"/>
                </a:solidFill>
              </a:rPr>
              <a:t>…</a:t>
            </a:r>
            <a:r>
              <a:rPr kumimoji="1" lang="ja-JP" altLang="en-US" sz="2800" dirty="0" smtClean="0">
                <a:solidFill>
                  <a:prstClr val="black"/>
                </a:solidFill>
              </a:rPr>
              <a:t>①</a:t>
            </a:r>
            <a:endParaRPr kumimoji="1" lang="en-US" altLang="ja-JP" sz="2400" dirty="0" smtClean="0">
              <a:solidFill>
                <a:prstClr val="black"/>
              </a:solidFill>
            </a:endParaRPr>
          </a:p>
          <a:p>
            <a:pPr lvl="0" defTabSz="959937">
              <a:defRPr/>
            </a:pPr>
            <a:r>
              <a:rPr kumimoji="1" lang="ja-JP" altLang="en-US" sz="2400" dirty="0">
                <a:solidFill>
                  <a:prstClr val="black"/>
                </a:solidFill>
              </a:rPr>
              <a:t>　</a:t>
            </a:r>
            <a:r>
              <a:rPr kumimoji="1" lang="ja-JP" altLang="en-US" sz="2400" dirty="0" smtClean="0">
                <a:solidFill>
                  <a:prstClr val="black"/>
                </a:solidFill>
              </a:rPr>
              <a:t>　　　　　　</a:t>
            </a:r>
            <a:r>
              <a:rPr kumimoji="1" lang="ja-JP" altLang="en-US" sz="2400" dirty="0">
                <a:solidFill>
                  <a:prstClr val="black"/>
                </a:solidFill>
              </a:rPr>
              <a:t>　</a:t>
            </a:r>
            <a:r>
              <a:rPr kumimoji="1" lang="ja-JP" altLang="en-US" sz="2400" dirty="0" smtClean="0">
                <a:solidFill>
                  <a:prstClr val="black"/>
                </a:solidFill>
              </a:rPr>
              <a:t>　</a:t>
            </a:r>
            <a:r>
              <a:rPr kumimoji="1" lang="ja-JP" altLang="en-US" sz="1600" dirty="0" smtClean="0">
                <a:solidFill>
                  <a:prstClr val="black"/>
                </a:solidFill>
              </a:rPr>
              <a:t>（</a:t>
            </a:r>
            <a:r>
              <a:rPr kumimoji="1" lang="ja-JP" altLang="en-US" sz="1600" dirty="0">
                <a:solidFill>
                  <a:prstClr val="black"/>
                </a:solidFill>
              </a:rPr>
              <a:t>内訳：一般分</a:t>
            </a:r>
            <a:r>
              <a:rPr kumimoji="1" lang="en-US" altLang="ja-JP" sz="1600" dirty="0">
                <a:solidFill>
                  <a:prstClr val="black"/>
                </a:solidFill>
              </a:rPr>
              <a:t>204</a:t>
            </a:r>
            <a:r>
              <a:rPr kumimoji="1" lang="ja-JP" altLang="en-US" sz="1600" dirty="0">
                <a:solidFill>
                  <a:prstClr val="black"/>
                </a:solidFill>
              </a:rPr>
              <a:t>台、公用車分</a:t>
            </a:r>
            <a:r>
              <a:rPr kumimoji="1" lang="en-US" altLang="ja-JP" sz="1600" dirty="0">
                <a:solidFill>
                  <a:prstClr val="black"/>
                </a:solidFill>
              </a:rPr>
              <a:t>26</a:t>
            </a:r>
            <a:r>
              <a:rPr kumimoji="1" lang="ja-JP" altLang="en-US" sz="1600" dirty="0">
                <a:solidFill>
                  <a:prstClr val="black"/>
                </a:solidFill>
              </a:rPr>
              <a:t>台、合同庁舎借用</a:t>
            </a:r>
            <a:r>
              <a:rPr kumimoji="1" lang="en-US" altLang="ja-JP" sz="1600" dirty="0">
                <a:solidFill>
                  <a:prstClr val="black"/>
                </a:solidFill>
              </a:rPr>
              <a:t>20</a:t>
            </a:r>
            <a:r>
              <a:rPr kumimoji="1" lang="ja-JP" altLang="en-US" sz="1600" dirty="0">
                <a:solidFill>
                  <a:prstClr val="black"/>
                </a:solidFill>
              </a:rPr>
              <a:t>台）</a:t>
            </a:r>
            <a:r>
              <a:rPr kumimoji="1" lang="en-US" altLang="ja-JP" sz="2400" dirty="0">
                <a:solidFill>
                  <a:prstClr val="black"/>
                </a:solidFill>
              </a:rPr>
              <a:t/>
            </a:r>
            <a:br>
              <a:rPr kumimoji="1" lang="en-US" altLang="ja-JP" sz="2400" dirty="0">
                <a:solidFill>
                  <a:prstClr val="black"/>
                </a:solidFill>
              </a:rPr>
            </a:br>
            <a:r>
              <a:rPr kumimoji="1" lang="ja-JP" altLang="en-US" sz="2800" dirty="0">
                <a:solidFill>
                  <a:prstClr val="black"/>
                </a:solidFill>
              </a:rPr>
              <a:t>　　　　　　　　</a:t>
            </a:r>
            <a:r>
              <a:rPr kumimoji="1" lang="ja-JP" altLang="en-US" sz="2800" dirty="0" smtClean="0">
                <a:solidFill>
                  <a:prstClr val="black"/>
                </a:solidFill>
              </a:rPr>
              <a:t>駐車場整備後   </a:t>
            </a:r>
            <a:r>
              <a:rPr kumimoji="1" lang="ja-JP" altLang="en-US" sz="2800" dirty="0">
                <a:solidFill>
                  <a:prstClr val="black"/>
                </a:solidFill>
              </a:rPr>
              <a:t>　　</a:t>
            </a:r>
            <a:r>
              <a:rPr kumimoji="1" lang="en-US" altLang="ja-JP" sz="2800" dirty="0" smtClean="0">
                <a:solidFill>
                  <a:prstClr val="black"/>
                </a:solidFill>
              </a:rPr>
              <a:t>402</a:t>
            </a:r>
            <a:r>
              <a:rPr kumimoji="1" lang="ja-JP" altLang="en-US" sz="2800" dirty="0" smtClean="0">
                <a:solidFill>
                  <a:prstClr val="black"/>
                </a:solidFill>
              </a:rPr>
              <a:t>台</a:t>
            </a:r>
            <a:r>
              <a:rPr kumimoji="1" lang="en-US" altLang="ja-JP" sz="2800" dirty="0">
                <a:solidFill>
                  <a:prstClr val="black"/>
                </a:solidFill>
              </a:rPr>
              <a:t>…</a:t>
            </a:r>
            <a:r>
              <a:rPr kumimoji="1" lang="ja-JP" altLang="en-US" sz="2800" dirty="0" smtClean="0">
                <a:solidFill>
                  <a:prstClr val="black"/>
                </a:solidFill>
              </a:rPr>
              <a:t>②</a:t>
            </a:r>
            <a:endParaRPr kumimoji="1" lang="en-US" altLang="ja-JP" sz="2400" dirty="0" smtClean="0">
              <a:solidFill>
                <a:prstClr val="black"/>
              </a:solidFill>
            </a:endParaRPr>
          </a:p>
          <a:p>
            <a:pPr lvl="0" defTabSz="959937">
              <a:defRPr/>
            </a:pPr>
            <a:r>
              <a:rPr kumimoji="1" lang="ja-JP" altLang="en-US" sz="2400" dirty="0">
                <a:solidFill>
                  <a:prstClr val="black"/>
                </a:solidFill>
              </a:rPr>
              <a:t>　</a:t>
            </a:r>
            <a:r>
              <a:rPr kumimoji="1" lang="ja-JP" altLang="en-US" sz="2400" dirty="0" smtClean="0">
                <a:solidFill>
                  <a:prstClr val="black"/>
                </a:solidFill>
              </a:rPr>
              <a:t>　　　　　　　　</a:t>
            </a:r>
            <a:r>
              <a:rPr kumimoji="1" lang="ja-JP" altLang="en-US" sz="1600" dirty="0" smtClean="0">
                <a:solidFill>
                  <a:prstClr val="black"/>
                </a:solidFill>
              </a:rPr>
              <a:t>（内訳</a:t>
            </a:r>
            <a:r>
              <a:rPr kumimoji="1" lang="ja-JP" altLang="en-US" sz="1600" dirty="0">
                <a:solidFill>
                  <a:prstClr val="black"/>
                </a:solidFill>
              </a:rPr>
              <a:t>：</a:t>
            </a:r>
            <a:r>
              <a:rPr kumimoji="1" lang="ja-JP" altLang="en-US" sz="1600" dirty="0" smtClean="0">
                <a:solidFill>
                  <a:prstClr val="black"/>
                </a:solidFill>
              </a:rPr>
              <a:t>一般分</a:t>
            </a:r>
            <a:r>
              <a:rPr kumimoji="1" lang="en-US" altLang="ja-JP" sz="1600" dirty="0" smtClean="0">
                <a:solidFill>
                  <a:prstClr val="black"/>
                </a:solidFill>
              </a:rPr>
              <a:t>356</a:t>
            </a:r>
            <a:r>
              <a:rPr kumimoji="1" lang="ja-JP" altLang="en-US" sz="1600" dirty="0" smtClean="0">
                <a:solidFill>
                  <a:prstClr val="black"/>
                </a:solidFill>
              </a:rPr>
              <a:t>台</a:t>
            </a:r>
            <a:r>
              <a:rPr kumimoji="1" lang="ja-JP" altLang="en-US" sz="1600" dirty="0">
                <a:solidFill>
                  <a:prstClr val="black"/>
                </a:solidFill>
              </a:rPr>
              <a:t>、公用車分</a:t>
            </a:r>
            <a:r>
              <a:rPr kumimoji="1" lang="en-US" altLang="ja-JP" sz="1600" dirty="0">
                <a:solidFill>
                  <a:prstClr val="black"/>
                </a:solidFill>
              </a:rPr>
              <a:t>26</a:t>
            </a:r>
            <a:r>
              <a:rPr kumimoji="1" lang="ja-JP" altLang="en-US" sz="1600" dirty="0">
                <a:solidFill>
                  <a:prstClr val="black"/>
                </a:solidFill>
              </a:rPr>
              <a:t>台、合同庁舎借用</a:t>
            </a:r>
            <a:r>
              <a:rPr kumimoji="1" lang="en-US" altLang="ja-JP" sz="1600" dirty="0">
                <a:solidFill>
                  <a:prstClr val="black"/>
                </a:solidFill>
              </a:rPr>
              <a:t>20</a:t>
            </a:r>
            <a:r>
              <a:rPr kumimoji="1" lang="ja-JP" altLang="en-US" sz="1600" dirty="0">
                <a:solidFill>
                  <a:prstClr val="black"/>
                </a:solidFill>
              </a:rPr>
              <a:t>台）</a:t>
            </a:r>
            <a:endParaRPr kumimoji="1" lang="en-US" altLang="ja-JP" sz="2400" dirty="0">
              <a:solidFill>
                <a:prstClr val="black"/>
              </a:solidFill>
            </a:endParaRPr>
          </a:p>
          <a:p>
            <a:pPr lvl="0" defTabSz="959937">
              <a:defRPr/>
            </a:pPr>
            <a:r>
              <a:rPr kumimoji="1" lang="ja-JP" altLang="en-US" sz="2800" dirty="0">
                <a:solidFill>
                  <a:prstClr val="black"/>
                </a:solidFill>
              </a:rPr>
              <a:t>　　　　　　　　　</a:t>
            </a:r>
            <a:r>
              <a:rPr kumimoji="1" lang="ja-JP" altLang="en-US" sz="2800" dirty="0" smtClean="0">
                <a:solidFill>
                  <a:prstClr val="black"/>
                </a:solidFill>
              </a:rPr>
              <a:t>　</a:t>
            </a:r>
            <a:r>
              <a:rPr kumimoji="1" lang="ja-JP" altLang="en-US" sz="2800" dirty="0">
                <a:solidFill>
                  <a:prstClr val="black"/>
                </a:solidFill>
              </a:rPr>
              <a:t>　　</a:t>
            </a:r>
            <a:r>
              <a:rPr kumimoji="1" lang="ja-JP" altLang="en-US" sz="2800" dirty="0" smtClean="0">
                <a:solidFill>
                  <a:prstClr val="black"/>
                </a:solidFill>
              </a:rPr>
              <a:t>②</a:t>
            </a:r>
            <a:r>
              <a:rPr kumimoji="1" lang="ja-JP" altLang="en-US" sz="2800" dirty="0">
                <a:solidFill>
                  <a:prstClr val="black"/>
                </a:solidFill>
              </a:rPr>
              <a:t>－</a:t>
            </a:r>
            <a:r>
              <a:rPr kumimoji="1" lang="ja-JP" altLang="en-US" sz="2800" dirty="0" smtClean="0">
                <a:solidFill>
                  <a:prstClr val="black"/>
                </a:solidFill>
              </a:rPr>
              <a:t>①　</a:t>
            </a:r>
            <a:r>
              <a:rPr kumimoji="1" lang="ja-JP" altLang="en-US" sz="2800" dirty="0">
                <a:solidFill>
                  <a:prstClr val="black"/>
                </a:solidFill>
              </a:rPr>
              <a:t>　</a:t>
            </a:r>
            <a:r>
              <a:rPr kumimoji="1" lang="en-US" altLang="ja-JP" sz="2800" dirty="0" smtClean="0">
                <a:solidFill>
                  <a:prstClr val="black"/>
                </a:solidFill>
              </a:rPr>
              <a:t>152</a:t>
            </a:r>
            <a:r>
              <a:rPr kumimoji="1" lang="ja-JP" altLang="en-US" sz="2800" dirty="0" smtClean="0">
                <a:solidFill>
                  <a:prstClr val="black"/>
                </a:solidFill>
              </a:rPr>
              <a:t>台増</a:t>
            </a:r>
            <a:endParaRPr kumimoji="1" lang="en-US" altLang="ja-JP" sz="2400" dirty="0" smtClean="0">
              <a:solidFill>
                <a:prstClr val="black"/>
              </a:solidFill>
            </a:endParaRPr>
          </a:p>
          <a:p>
            <a:pPr lvl="0" defTabSz="959937">
              <a:defRPr/>
            </a:pPr>
            <a:r>
              <a:rPr kumimoji="1" lang="ja-JP" altLang="en-US" sz="2400" dirty="0">
                <a:solidFill>
                  <a:prstClr val="black"/>
                </a:solidFill>
              </a:rPr>
              <a:t>　</a:t>
            </a:r>
            <a:r>
              <a:rPr kumimoji="1" lang="ja-JP" altLang="en-US" sz="2400" dirty="0" smtClean="0">
                <a:solidFill>
                  <a:prstClr val="black"/>
                </a:solidFill>
              </a:rPr>
              <a:t>　　　　</a:t>
            </a:r>
            <a:r>
              <a:rPr kumimoji="1" lang="ja-JP" altLang="en-US" sz="2400" dirty="0">
                <a:solidFill>
                  <a:prstClr val="black"/>
                </a:solidFill>
              </a:rPr>
              <a:t>　　　</a:t>
            </a:r>
            <a:r>
              <a:rPr kumimoji="1" lang="ja-JP" altLang="en-US" sz="2400" dirty="0" smtClean="0">
                <a:solidFill>
                  <a:prstClr val="black"/>
                </a:solidFill>
              </a:rPr>
              <a:t>　　</a:t>
            </a:r>
            <a:r>
              <a:rPr kumimoji="1" lang="en-US" altLang="ja-JP" sz="1600" dirty="0" smtClean="0">
                <a:solidFill>
                  <a:prstClr val="black"/>
                </a:solidFill>
              </a:rPr>
              <a:t>※</a:t>
            </a:r>
            <a:r>
              <a:rPr kumimoji="1" lang="ja-JP" altLang="en-US" sz="1600" dirty="0">
                <a:solidFill>
                  <a:prstClr val="black"/>
                </a:solidFill>
              </a:rPr>
              <a:t>図書館分の利用見込み台数は</a:t>
            </a:r>
            <a:r>
              <a:rPr kumimoji="1" lang="en-US" altLang="ja-JP" sz="1600" dirty="0">
                <a:solidFill>
                  <a:prstClr val="black"/>
                </a:solidFill>
              </a:rPr>
              <a:t>180</a:t>
            </a:r>
            <a:r>
              <a:rPr kumimoji="1" lang="ja-JP" altLang="en-US" sz="1600" dirty="0">
                <a:solidFill>
                  <a:prstClr val="black"/>
                </a:solidFill>
              </a:rPr>
              <a:t>台</a:t>
            </a:r>
            <a:r>
              <a:rPr kumimoji="1" lang="ja-JP" altLang="en-US" sz="1600" dirty="0" smtClean="0">
                <a:solidFill>
                  <a:prstClr val="black"/>
                </a:solidFill>
              </a:rPr>
              <a:t>（</a:t>
            </a:r>
            <a:r>
              <a:rPr kumimoji="1" lang="en-US" altLang="ja-JP" sz="1600" dirty="0" smtClean="0">
                <a:solidFill>
                  <a:prstClr val="black"/>
                </a:solidFill>
              </a:rPr>
              <a:t>28</a:t>
            </a:r>
            <a:r>
              <a:rPr kumimoji="1" lang="ja-JP" altLang="en-US" sz="1600" dirty="0" smtClean="0">
                <a:solidFill>
                  <a:prstClr val="black"/>
                </a:solidFill>
              </a:rPr>
              <a:t>台分不足）</a:t>
            </a:r>
            <a:endParaRPr kumimoji="1" lang="en-US" altLang="ja-JP" sz="2400" dirty="0">
              <a:solidFill>
                <a:prstClr val="black"/>
              </a:solidFill>
            </a:endParaRPr>
          </a:p>
          <a:p>
            <a:pPr lvl="0" defTabSz="959937">
              <a:defRPr/>
            </a:pP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〇開館見込時期：令和９年４月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〇整備概要　　：図書館新築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棟</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造成（盛土）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16,000㎥</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駐車場整備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5,460㎡</a:t>
            </a:r>
            <a:b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市道拡幅	</a:t>
            </a:r>
            <a:r>
              <a:rPr kumimoji="1" lang="en-US" altLang="ja-JP"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75m	(</a:t>
            </a:r>
            <a:r>
              <a:rPr kumimoji="1" lang="ja-JP" altLang="en-US" sz="24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上町・坂本線</a:t>
            </a:r>
            <a:r>
              <a:rPr kumimoji="1" lang="en-US" altLang="ja-JP" sz="24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p>
        </p:txBody>
      </p:sp>
    </p:spTree>
    <p:extLst>
      <p:ext uri="{BB962C8B-B14F-4D97-AF65-F5344CB8AC3E}">
        <p14:creationId xmlns:p14="http://schemas.microsoft.com/office/powerpoint/2010/main" val="23878594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109" y="602191"/>
            <a:ext cx="9493232" cy="6713009"/>
          </a:xfrm>
          <a:prstGeom prst="rect">
            <a:avLst/>
          </a:prstGeom>
        </p:spPr>
      </p:pic>
      <p:grpSp>
        <p:nvGrpSpPr>
          <p:cNvPr id="2" name="グループ化 1"/>
          <p:cNvGrpSpPr/>
          <p:nvPr/>
        </p:nvGrpSpPr>
        <p:grpSpPr>
          <a:xfrm>
            <a:off x="366184" y="0"/>
            <a:ext cx="9599083" cy="877631"/>
            <a:chOff x="0" y="0"/>
            <a:chExt cx="9144000" cy="836023"/>
          </a:xfrm>
        </p:grpSpPr>
        <p:grpSp>
          <p:nvGrpSpPr>
            <p:cNvPr id="3" name="グループ化 2"/>
            <p:cNvGrpSpPr/>
            <p:nvPr/>
          </p:nvGrpSpPr>
          <p:grpSpPr>
            <a:xfrm>
              <a:off x="0" y="0"/>
              <a:ext cx="9144000" cy="836023"/>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8" name="タイトル 1"/>
            <p:cNvSpPr txBox="1">
              <a:spLocks/>
            </p:cNvSpPr>
            <p:nvPr/>
          </p:nvSpPr>
          <p:spPr>
            <a:xfrm>
              <a:off x="411478" y="95576"/>
              <a:ext cx="7569927" cy="501482"/>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都市計画道路整備</a:t>
              </a:r>
              <a:endParaRPr kumimoji="1" lang="ja-JP" altLang="en-US" sz="2520" b="0" i="0" u="none" strike="noStrike" kern="1200" cap="none" spc="0" normalizeH="0" baseline="0" noProof="0" dirty="0">
                <a:ln>
                  <a:noFill/>
                </a:ln>
                <a:solidFill>
                  <a:srgbClr val="FF0000"/>
                </a:solidFill>
                <a:effectLst/>
                <a:uLnTx/>
                <a:uFillTx/>
                <a:latin typeface="游ゴシック" panose="020F0502020204030204"/>
                <a:ea typeface="游ゴシック Light" panose="020B0300000000000000" pitchFamily="50" charset="-128"/>
                <a:cs typeface="+mj-cs"/>
              </a:endParaRPr>
            </a:p>
          </p:txBody>
        </p:sp>
      </p:grpSp>
      <p:sp>
        <p:nvSpPr>
          <p:cNvPr id="10" name="スライド番号プレースホルダー 1"/>
          <p:cNvSpPr>
            <a:spLocks noGrp="1"/>
          </p:cNvSpPr>
          <p:nvPr>
            <p:ph type="sldNum" sz="quarter" idx="12"/>
          </p:nvPr>
        </p:nvSpPr>
        <p:spPr>
          <a:xfrm>
            <a:off x="8982413" y="3841722"/>
            <a:ext cx="1328475"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25</a:t>
            </a:fld>
            <a:endParaRPr kumimoji="1" lang="ja-JP" altLang="en-US" sz="945"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936291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9114058" y="3450526"/>
            <a:ext cx="1217392" cy="383297"/>
          </a:xfrm>
        </p:spPr>
        <p:txBody>
          <a:bodyPr/>
          <a:lstStyle/>
          <a:p>
            <a:fld id="{8C6B025D-8ECA-4D7A-830B-F8B9D75E2F06}" type="slidenum">
              <a:rPr kumimoji="1" lang="ja-JP" altLang="en-US" sz="2000" smtClean="0">
                <a:latin typeface="メイリオ" panose="020B0604030504040204" pitchFamily="50" charset="-128"/>
                <a:ea typeface="メイリオ" panose="020B0604030504040204" pitchFamily="50" charset="-128"/>
              </a:rPr>
              <a:t>26</a:t>
            </a:fld>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027895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184" y="281008"/>
            <a:ext cx="9679629" cy="6843638"/>
          </a:xfrm>
          <a:prstGeom prst="rect">
            <a:avLst/>
          </a:prstGeom>
        </p:spPr>
      </p:pic>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0" name="タイトル 1"/>
          <p:cNvSpPr txBox="1">
            <a:spLocks/>
          </p:cNvSpPr>
          <p:nvPr/>
        </p:nvSpPr>
        <p:spPr>
          <a:xfrm>
            <a:off x="798140" y="100332"/>
            <a:ext cx="8221826"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　</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a:t>
            </a:r>
            <a:r>
              <a:rPr kumimoji="1" lang="en-US" altLang="ja-JP"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JR</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用地</a:t>
            </a:r>
            <a:r>
              <a:rPr kumimoji="1" lang="ja-JP" altLang="en-US" sz="2520" b="1" i="0" u="none" strike="noStrike" kern="1200" cap="none" spc="-157"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（スポーツ用品店敷地）</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a:t>
            </a:r>
          </a:p>
        </p:txBody>
      </p:sp>
      <p:sp>
        <p:nvSpPr>
          <p:cNvPr id="15" name="スライド番号プレースホルダー 1"/>
          <p:cNvSpPr>
            <a:spLocks noGrp="1"/>
          </p:cNvSpPr>
          <p:nvPr>
            <p:ph type="sldNum" sz="quarter" idx="12"/>
          </p:nvPr>
        </p:nvSpPr>
        <p:spPr>
          <a:xfrm>
            <a:off x="9002975" y="3633796"/>
            <a:ext cx="1328475"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27</a:t>
            </a:fld>
            <a:endParaRPr kumimoji="1" lang="ja-JP" altLang="en-US" sz="2000"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mc:AlternateContent xmlns:mc="http://schemas.openxmlformats.org/markup-compatibility/2006" xmlns:p14="http://schemas.microsoft.com/office/powerpoint/2010/main">
        <mc:Choice Requires="p14">
          <p:contentPart p14:bwMode="auto" r:id="rId3">
            <p14:nvContentPartPr>
              <p14:cNvPr id="4" name="インク 3"/>
              <p14:cNvContentPartPr/>
              <p14:nvPr/>
            </p14:nvContentPartPr>
            <p14:xfrm>
              <a:off x="1219519" y="3702827"/>
              <a:ext cx="378" cy="378"/>
            </p14:xfrm>
          </p:contentPart>
        </mc:Choice>
        <mc:Fallback xmlns="">
          <p:pic>
            <p:nvPicPr>
              <p:cNvPr id="4" name="インク 3"/>
              <p:cNvPicPr/>
              <p:nvPr/>
            </p:nvPicPr>
            <p:blipFill>
              <a:blip r:embed="rId4"/>
              <a:stretch>
                <a:fillRect/>
              </a:stretch>
            </p:blipFill>
            <p:spPr>
              <a:xfrm>
                <a:off x="1209691" y="3692999"/>
                <a:ext cx="20034" cy="20034"/>
              </a:xfrm>
              <a:prstGeom prst="rect">
                <a:avLst/>
              </a:prstGeom>
            </p:spPr>
          </p:pic>
        </mc:Fallback>
      </mc:AlternateContent>
      <p:pic>
        <p:nvPicPr>
          <p:cNvPr id="9" name="図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82964" y="5141069"/>
            <a:ext cx="2636110" cy="1877542"/>
          </a:xfrm>
          <a:prstGeom prst="rect">
            <a:avLst/>
          </a:prstGeom>
        </p:spPr>
      </p:pic>
    </p:spTree>
    <p:extLst>
      <p:ext uri="{BB962C8B-B14F-4D97-AF65-F5344CB8AC3E}">
        <p14:creationId xmlns:p14="http://schemas.microsoft.com/office/powerpoint/2010/main" val="5272230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5" name="スライド番号プレースホルダー 1"/>
          <p:cNvSpPr>
            <a:spLocks noGrp="1"/>
          </p:cNvSpPr>
          <p:nvPr>
            <p:ph type="sldNum" sz="quarter" idx="12"/>
          </p:nvPr>
        </p:nvSpPr>
        <p:spPr>
          <a:xfrm>
            <a:off x="8951610" y="3321404"/>
            <a:ext cx="1328475"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28</a:t>
            </a:fld>
            <a:endParaRPr kumimoji="1" lang="ja-JP" altLang="en-US" sz="945"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p:sp>
        <p:nvSpPr>
          <p:cNvPr id="3" name="正方形/長方形 2"/>
          <p:cNvSpPr/>
          <p:nvPr/>
        </p:nvSpPr>
        <p:spPr>
          <a:xfrm>
            <a:off x="383756" y="926794"/>
            <a:ext cx="9581511" cy="5293757"/>
          </a:xfrm>
          <a:prstGeom prst="rect">
            <a:avLst/>
          </a:prstGeom>
        </p:spPr>
        <p:txBody>
          <a:bodyPr wrap="square">
            <a:spAutoFit/>
          </a:bodyPr>
          <a:lstStyle/>
          <a:p>
            <a:pPr lvl="0" defTabSz="959937">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●整備計画</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〇</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施設概要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2</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階建</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建築面積　　：</a:t>
            </a:r>
            <a:r>
              <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2,196㎡</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r>
              <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30.0m×66.0m+18.0m×12.0</a:t>
            </a:r>
            <a:r>
              <a:rPr kumimoji="1" lang="ja-JP" altLang="en-US" sz="20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rPr>
              <a:t>ｍ</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延床面積　　：</a:t>
            </a:r>
            <a:r>
              <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4,392㎡</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　〇</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駐車場台数　</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000" dirty="0" smtClean="0">
                <a:solidFill>
                  <a:prstClr val="black"/>
                </a:solidFill>
              </a:rPr>
              <a:t>既存</a:t>
            </a:r>
            <a:r>
              <a:rPr kumimoji="1" lang="ja-JP" altLang="en-US" sz="2000" dirty="0">
                <a:solidFill>
                  <a:prstClr val="black"/>
                </a:solidFill>
              </a:rPr>
              <a:t>の駐車台数　　</a:t>
            </a:r>
            <a:r>
              <a:rPr kumimoji="1" lang="en-US" altLang="ja-JP" sz="2000" dirty="0" smtClean="0">
                <a:solidFill>
                  <a:prstClr val="black"/>
                </a:solidFill>
              </a:rPr>
              <a:t>180</a:t>
            </a:r>
            <a:r>
              <a:rPr kumimoji="1" lang="ja-JP" altLang="en-US" sz="2000" dirty="0" smtClean="0">
                <a:solidFill>
                  <a:prstClr val="black"/>
                </a:solidFill>
              </a:rPr>
              <a:t>台</a:t>
            </a:r>
            <a:r>
              <a:rPr kumimoji="1" lang="en-US" altLang="ja-JP" sz="2000" dirty="0">
                <a:solidFill>
                  <a:prstClr val="black"/>
                </a:solidFill>
              </a:rPr>
              <a:t>…</a:t>
            </a:r>
            <a:r>
              <a:rPr kumimoji="1" lang="ja-JP" altLang="en-US" sz="2000" dirty="0" smtClean="0">
                <a:solidFill>
                  <a:prstClr val="black"/>
                </a:solidFill>
              </a:rPr>
              <a:t>①</a:t>
            </a:r>
            <a:endParaRPr kumimoji="1" lang="en-US" altLang="ja-JP" sz="2000" dirty="0" smtClean="0">
              <a:solidFill>
                <a:prstClr val="black"/>
              </a:solidFill>
            </a:endParaRPr>
          </a:p>
          <a:p>
            <a:pPr lvl="0" defTabSz="959937">
              <a:defRPr/>
            </a:pPr>
            <a:r>
              <a:rPr kumimoji="1" lang="ja-JP" altLang="en-US" dirty="0" smtClean="0">
                <a:solidFill>
                  <a:prstClr val="black"/>
                </a:solidFill>
              </a:rPr>
              <a:t>　　　　　　　　　　　　</a:t>
            </a:r>
            <a:r>
              <a:rPr kumimoji="1" lang="ja-JP" altLang="en-US" sz="1600" dirty="0" smtClean="0">
                <a:solidFill>
                  <a:prstClr val="black"/>
                </a:solidFill>
              </a:rPr>
              <a:t>（内訳：市営北側</a:t>
            </a:r>
            <a:r>
              <a:rPr kumimoji="1" lang="en-US" altLang="ja-JP" sz="1600" dirty="0" smtClean="0">
                <a:solidFill>
                  <a:prstClr val="black"/>
                </a:solidFill>
              </a:rPr>
              <a:t>60</a:t>
            </a:r>
            <a:r>
              <a:rPr kumimoji="1" lang="ja-JP" altLang="en-US" sz="1600" dirty="0" smtClean="0">
                <a:solidFill>
                  <a:prstClr val="black"/>
                </a:solidFill>
              </a:rPr>
              <a:t>台、市営南側</a:t>
            </a:r>
            <a:r>
              <a:rPr kumimoji="1" lang="en-US" altLang="ja-JP" sz="1600" dirty="0" smtClean="0">
                <a:solidFill>
                  <a:prstClr val="black"/>
                </a:solidFill>
              </a:rPr>
              <a:t>120</a:t>
            </a:r>
            <a:r>
              <a:rPr kumimoji="1" lang="ja-JP" altLang="en-US" sz="1600" dirty="0" smtClean="0">
                <a:solidFill>
                  <a:prstClr val="black"/>
                </a:solidFill>
              </a:rPr>
              <a:t>台）</a:t>
            </a:r>
            <a:r>
              <a:rPr kumimoji="1" lang="en-US" altLang="ja-JP" dirty="0">
                <a:solidFill>
                  <a:prstClr val="black"/>
                </a:solidFill>
              </a:rPr>
              <a:t/>
            </a:r>
            <a:br>
              <a:rPr kumimoji="1" lang="en-US" altLang="ja-JP" dirty="0">
                <a:solidFill>
                  <a:prstClr val="black"/>
                </a:solidFill>
              </a:rPr>
            </a:br>
            <a:r>
              <a:rPr kumimoji="1" lang="ja-JP" altLang="en-US" sz="2000" dirty="0">
                <a:solidFill>
                  <a:prstClr val="black"/>
                </a:solidFill>
              </a:rPr>
              <a:t>　　　　　　　　</a:t>
            </a:r>
            <a:r>
              <a:rPr kumimoji="1" lang="ja-JP" altLang="en-US" sz="2000" dirty="0" smtClean="0">
                <a:solidFill>
                  <a:prstClr val="black"/>
                </a:solidFill>
              </a:rPr>
              <a:t>　駐車場整備後</a:t>
            </a:r>
            <a:r>
              <a:rPr kumimoji="1" lang="ja-JP" altLang="en-US" sz="2000" dirty="0">
                <a:solidFill>
                  <a:prstClr val="black"/>
                </a:solidFill>
              </a:rPr>
              <a:t>　</a:t>
            </a:r>
            <a:r>
              <a:rPr kumimoji="1" lang="ja-JP" altLang="en-US" sz="2000" dirty="0" smtClean="0">
                <a:solidFill>
                  <a:prstClr val="black"/>
                </a:solidFill>
              </a:rPr>
              <a:t>　　</a:t>
            </a:r>
            <a:r>
              <a:rPr kumimoji="1" lang="en-US" altLang="ja-JP" sz="2000" dirty="0" smtClean="0">
                <a:solidFill>
                  <a:prstClr val="black"/>
                </a:solidFill>
              </a:rPr>
              <a:t>361</a:t>
            </a:r>
            <a:r>
              <a:rPr kumimoji="1" lang="ja-JP" altLang="en-US" sz="2000" dirty="0" smtClean="0">
                <a:solidFill>
                  <a:prstClr val="black"/>
                </a:solidFill>
              </a:rPr>
              <a:t>台</a:t>
            </a:r>
            <a:r>
              <a:rPr kumimoji="1" lang="en-US" altLang="ja-JP" sz="2000" dirty="0" smtClean="0">
                <a:solidFill>
                  <a:prstClr val="black"/>
                </a:solidFill>
              </a:rPr>
              <a:t>…</a:t>
            </a:r>
            <a:r>
              <a:rPr kumimoji="1" lang="ja-JP" altLang="en-US" sz="2000" dirty="0" smtClean="0">
                <a:solidFill>
                  <a:prstClr val="black"/>
                </a:solidFill>
              </a:rPr>
              <a:t>②</a:t>
            </a:r>
            <a:endParaRPr kumimoji="1" lang="en-US" altLang="ja-JP" sz="2000" dirty="0" smtClean="0">
              <a:solidFill>
                <a:prstClr val="black"/>
              </a:solidFill>
            </a:endParaRPr>
          </a:p>
          <a:p>
            <a:pPr lvl="0" defTabSz="959937">
              <a:defRPr/>
            </a:pPr>
            <a:r>
              <a:rPr kumimoji="1" lang="ja-JP" altLang="en-US" sz="2000" dirty="0">
                <a:solidFill>
                  <a:prstClr val="black"/>
                </a:solidFill>
              </a:rPr>
              <a:t>　</a:t>
            </a:r>
            <a:r>
              <a:rPr kumimoji="1" lang="ja-JP" altLang="en-US" sz="2000" dirty="0" smtClean="0">
                <a:solidFill>
                  <a:prstClr val="black"/>
                </a:solidFill>
              </a:rPr>
              <a:t>　　　　　　　　　　</a:t>
            </a:r>
            <a:r>
              <a:rPr kumimoji="1" lang="ja-JP" altLang="en-US" sz="1600" dirty="0" smtClean="0">
                <a:solidFill>
                  <a:prstClr val="black"/>
                </a:solidFill>
              </a:rPr>
              <a:t>（</a:t>
            </a:r>
            <a:r>
              <a:rPr kumimoji="1" lang="ja-JP" altLang="en-US" sz="1600" dirty="0">
                <a:solidFill>
                  <a:prstClr val="black"/>
                </a:solidFill>
              </a:rPr>
              <a:t>内訳</a:t>
            </a:r>
            <a:r>
              <a:rPr kumimoji="1" lang="ja-JP" altLang="en-US" sz="1600" dirty="0" smtClean="0">
                <a:solidFill>
                  <a:prstClr val="black"/>
                </a:solidFill>
              </a:rPr>
              <a:t>：市営北側</a:t>
            </a:r>
            <a:r>
              <a:rPr kumimoji="1" lang="en-US" altLang="ja-JP" sz="1600" dirty="0" smtClean="0">
                <a:solidFill>
                  <a:prstClr val="black"/>
                </a:solidFill>
              </a:rPr>
              <a:t>60</a:t>
            </a:r>
            <a:r>
              <a:rPr kumimoji="1" lang="ja-JP" altLang="en-US" sz="1600" dirty="0" smtClean="0">
                <a:solidFill>
                  <a:prstClr val="black"/>
                </a:solidFill>
              </a:rPr>
              <a:t>台、立体駐車場</a:t>
            </a:r>
            <a:r>
              <a:rPr kumimoji="1" lang="en-US" altLang="ja-JP" sz="1600" dirty="0" smtClean="0">
                <a:solidFill>
                  <a:prstClr val="black"/>
                </a:solidFill>
              </a:rPr>
              <a:t>297</a:t>
            </a:r>
            <a:r>
              <a:rPr kumimoji="1" lang="ja-JP" altLang="en-US" sz="1600" dirty="0" smtClean="0">
                <a:solidFill>
                  <a:prstClr val="black"/>
                </a:solidFill>
              </a:rPr>
              <a:t>台、図書館横４台）</a:t>
            </a:r>
            <a:endParaRPr kumimoji="1" lang="en-US" altLang="ja-JP" sz="1600" dirty="0">
              <a:solidFill>
                <a:prstClr val="black"/>
              </a:solidFill>
            </a:endParaRPr>
          </a:p>
          <a:p>
            <a:pPr lvl="0" defTabSz="959937">
              <a:defRPr/>
            </a:pPr>
            <a:r>
              <a:rPr kumimoji="1" lang="ja-JP" altLang="en-US" sz="2000" dirty="0" smtClean="0">
                <a:solidFill>
                  <a:prstClr val="black"/>
                </a:solidFill>
              </a:rPr>
              <a:t>　　　　　　　　　　　　　　②</a:t>
            </a:r>
            <a:r>
              <a:rPr kumimoji="1" lang="ja-JP" altLang="en-US" sz="2000" dirty="0">
                <a:solidFill>
                  <a:prstClr val="black"/>
                </a:solidFill>
              </a:rPr>
              <a:t>－①　　</a:t>
            </a:r>
            <a:r>
              <a:rPr kumimoji="1" lang="en-US" altLang="ja-JP" sz="2000" dirty="0" smtClean="0">
                <a:solidFill>
                  <a:prstClr val="black"/>
                </a:solidFill>
              </a:rPr>
              <a:t>181</a:t>
            </a:r>
            <a:r>
              <a:rPr kumimoji="1" lang="ja-JP" altLang="en-US" sz="2000" dirty="0" smtClean="0">
                <a:solidFill>
                  <a:prstClr val="black"/>
                </a:solidFill>
              </a:rPr>
              <a:t>台増</a:t>
            </a:r>
            <a:endParaRPr kumimoji="1" lang="en-US" altLang="ja-JP" sz="2000" dirty="0" smtClean="0">
              <a:solidFill>
                <a:prstClr val="black"/>
              </a:solidFill>
            </a:endParaRPr>
          </a:p>
          <a:p>
            <a:pPr lvl="0" defTabSz="959937">
              <a:defRPr/>
            </a:pPr>
            <a:r>
              <a:rPr kumimoji="1" lang="ja-JP" altLang="en-US" sz="2000" dirty="0" smtClean="0">
                <a:solidFill>
                  <a:prstClr val="black"/>
                </a:solidFill>
              </a:rPr>
              <a:t>　　　　　　　　　　　　</a:t>
            </a:r>
            <a:r>
              <a:rPr kumimoji="1" lang="en-US" altLang="ja-JP" sz="1600" dirty="0" smtClean="0">
                <a:solidFill>
                  <a:prstClr val="black"/>
                </a:solidFill>
              </a:rPr>
              <a:t>※</a:t>
            </a:r>
            <a:r>
              <a:rPr kumimoji="1" lang="ja-JP" altLang="en-US" sz="1600" dirty="0">
                <a:solidFill>
                  <a:prstClr val="black"/>
                </a:solidFill>
              </a:rPr>
              <a:t>図書館分の利用見込み台数は</a:t>
            </a:r>
            <a:r>
              <a:rPr kumimoji="1" lang="en-US" altLang="ja-JP" sz="1600" dirty="0">
                <a:solidFill>
                  <a:prstClr val="black"/>
                </a:solidFill>
              </a:rPr>
              <a:t>180</a:t>
            </a:r>
            <a:r>
              <a:rPr kumimoji="1" lang="ja-JP" altLang="en-US" sz="1600" dirty="0">
                <a:solidFill>
                  <a:prstClr val="black"/>
                </a:solidFill>
              </a:rPr>
              <a:t>台（不足なし</a:t>
            </a:r>
            <a:r>
              <a:rPr kumimoji="1" lang="ja-JP" altLang="en-US" sz="1600" dirty="0" smtClean="0">
                <a:solidFill>
                  <a:prstClr val="black"/>
                </a:solidFill>
              </a:rPr>
              <a:t>）</a:t>
            </a:r>
            <a:endParaRPr kumimoji="1" lang="en-US" altLang="ja-JP" sz="1600" dirty="0" smtClean="0">
              <a:solidFill>
                <a:prstClr val="black"/>
              </a:solidFill>
            </a:endParaRPr>
          </a:p>
          <a:p>
            <a:pPr lvl="0" defTabSz="959937">
              <a:defRPr/>
            </a:pPr>
            <a:r>
              <a:rPr kumimoji="1" lang="ja-JP" altLang="en-US" sz="2000" dirty="0">
                <a:solidFill>
                  <a:prstClr val="black"/>
                </a:solidFill>
              </a:rPr>
              <a:t>　</a:t>
            </a:r>
            <a:r>
              <a:rPr kumimoji="1" lang="ja-JP" altLang="en-US" sz="2000" dirty="0" smtClean="0">
                <a:solidFill>
                  <a:prstClr val="black"/>
                </a:solidFill>
              </a:rPr>
              <a:t>〇</a:t>
            </a:r>
            <a:r>
              <a:rPr kumimoji="1" lang="ja-JP" altLang="en-US" sz="2000" dirty="0">
                <a:solidFill>
                  <a:prstClr val="black"/>
                </a:solidFill>
              </a:rPr>
              <a:t>駐輪</a:t>
            </a:r>
            <a:r>
              <a:rPr kumimoji="1" lang="ja-JP" altLang="en-US" sz="2000" dirty="0" smtClean="0">
                <a:solidFill>
                  <a:prstClr val="black"/>
                </a:solidFill>
              </a:rPr>
              <a:t>台数　　　</a:t>
            </a:r>
            <a:r>
              <a:rPr kumimoji="1" lang="en-US" altLang="ja-JP" sz="2000" dirty="0" smtClean="0">
                <a:solidFill>
                  <a:prstClr val="black"/>
                </a:solidFill>
              </a:rPr>
              <a:t>210</a:t>
            </a:r>
            <a:r>
              <a:rPr kumimoji="1" lang="ja-JP" altLang="en-US" sz="2000" dirty="0">
                <a:solidFill>
                  <a:prstClr val="black"/>
                </a:solidFill>
              </a:rPr>
              <a:t>台</a:t>
            </a:r>
            <a:endParaRPr kumimoji="1" lang="en-US" altLang="ja-JP" sz="2000" dirty="0">
              <a:solidFill>
                <a:prstClr val="black"/>
              </a:solidFill>
            </a:endParaRPr>
          </a:p>
          <a:p>
            <a:pPr lvl="0" defTabSz="959937">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〇開館見込時期：令和８年４月</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〇整備概要　　：図書館新築</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1</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棟</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立体駐車場整備</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11,000㎡	(3</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階</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4</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層</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広場整備		　</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780㎡</a:t>
            </a:r>
            <a:b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b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　〇特記</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事項　注</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１）ＪＲとの</a:t>
            </a:r>
            <a:r>
              <a:rPr kumimoji="1" lang="ja-JP" altLang="en-US" sz="20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用地利用</a:t>
            </a:r>
            <a:r>
              <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000" dirty="0" smtClean="0">
                <a:solidFill>
                  <a:prstClr val="black"/>
                </a:solidFill>
              </a:rPr>
              <a:t>売買</a:t>
            </a:r>
            <a:r>
              <a:rPr kumimoji="1" lang="ja-JP" altLang="en-US"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または</a:t>
            </a:r>
            <a:r>
              <a:rPr kumimoji="1" lang="ja-JP" altLang="en-US" sz="2000" dirty="0">
                <a:solidFill>
                  <a:prstClr val="black"/>
                </a:solidFill>
              </a:rPr>
              <a:t>賃貸</a:t>
            </a:r>
            <a:r>
              <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について、</a:t>
            </a:r>
            <a:r>
              <a:rPr kumimoji="1" lang="ja-JP" altLang="en-US" sz="20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rPr>
              <a:t>合意</a:t>
            </a:r>
            <a:r>
              <a:rPr kumimoji="1" lang="ja-JP" altLang="en-US" sz="2000" b="0" i="0" u="sng"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rPr>
              <a:t>する必要</a:t>
            </a:r>
            <a:endParaRPr kumimoji="1" lang="en-US" altLang="ja-JP" sz="2000" b="0" i="0" u="none" strike="noStrike" kern="1200" cap="none" spc="0" normalizeH="0" baseline="0" noProof="0" dirty="0" smtClean="0">
              <a:ln>
                <a:noFill/>
              </a:ln>
              <a:solidFill>
                <a:prstClr val="black"/>
              </a:solidFill>
              <a:effectLst/>
              <a:uLnTx/>
              <a:uFillTx/>
              <a:latin typeface="游ゴシック" panose="020F0502020204030204"/>
              <a:ea typeface="游ゴシック" panose="020B0400000000000000" pitchFamily="50" charset="-128"/>
            </a:endParaRPr>
          </a:p>
          <a:p>
            <a:pPr lvl="0" defTabSz="959937">
              <a:defRPr/>
            </a:pPr>
            <a:r>
              <a:rPr kumimoji="1" lang="ja-JP" altLang="en-US" sz="2000" dirty="0">
                <a:solidFill>
                  <a:prstClr val="black"/>
                </a:solidFill>
                <a:latin typeface="游ゴシック" panose="020F0502020204030204"/>
                <a:ea typeface="游ゴシック" panose="020B0400000000000000" pitchFamily="50" charset="-128"/>
              </a:rPr>
              <a:t>　</a:t>
            </a:r>
            <a:r>
              <a:rPr kumimoji="1" lang="ja-JP" altLang="en-US" sz="2000" dirty="0" smtClean="0">
                <a:solidFill>
                  <a:prstClr val="black"/>
                </a:solidFill>
                <a:latin typeface="游ゴシック" panose="020F0502020204030204"/>
                <a:ea typeface="游ゴシック" panose="020B0400000000000000" pitchFamily="50" charset="-128"/>
              </a:rPr>
              <a:t>　　　　　　注２）はなんプラザおよびホテルとの機能分担・連携</a:t>
            </a:r>
            <a:endPar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endParaRPr>
          </a:p>
        </p:txBody>
      </p:sp>
      <p:sp>
        <p:nvSpPr>
          <p:cNvPr id="10" name="タイトル 1"/>
          <p:cNvSpPr txBox="1">
            <a:spLocks/>
          </p:cNvSpPr>
          <p:nvPr/>
        </p:nvSpPr>
        <p:spPr>
          <a:xfrm>
            <a:off x="798140" y="100332"/>
            <a:ext cx="8221826"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　</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a:t>
            </a:r>
            <a:r>
              <a:rPr kumimoji="1" lang="en-US" altLang="ja-JP"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JR</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用地</a:t>
            </a:r>
            <a:r>
              <a:rPr kumimoji="1" lang="ja-JP" altLang="en-US" sz="2520" b="1" i="0" u="none" strike="noStrike" kern="1200" cap="none" spc="-157"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（スポーツ用品店敷地）</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a:t>
            </a:r>
          </a:p>
        </p:txBody>
      </p:sp>
    </p:spTree>
    <p:extLst>
      <p:ext uri="{BB962C8B-B14F-4D97-AF65-F5344CB8AC3E}">
        <p14:creationId xmlns:p14="http://schemas.microsoft.com/office/powerpoint/2010/main" val="34099590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17754" y="949891"/>
            <a:ext cx="7853459" cy="5552510"/>
          </a:xfrm>
          <a:prstGeom prst="rect">
            <a:avLst/>
          </a:prstGeom>
        </p:spPr>
      </p:pic>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640" y="602190"/>
            <a:ext cx="4726646" cy="6685359"/>
          </a:xfrm>
          <a:prstGeom prst="rect">
            <a:avLst/>
          </a:prstGeom>
        </p:spPr>
      </p:pic>
      <p:grpSp>
        <p:nvGrpSpPr>
          <p:cNvPr id="8" name="グループ化 7"/>
          <p:cNvGrpSpPr/>
          <p:nvPr/>
        </p:nvGrpSpPr>
        <p:grpSpPr>
          <a:xfrm>
            <a:off x="366184" y="0"/>
            <a:ext cx="9599083" cy="877631"/>
            <a:chOff x="-24036" y="6021977"/>
            <a:chExt cx="9144000" cy="836023"/>
          </a:xfrm>
        </p:grpSpPr>
        <p:sp>
          <p:nvSpPr>
            <p:cNvPr id="5" name="正方形/長方形 4"/>
            <p:cNvSpPr/>
            <p:nvPr/>
          </p:nvSpPr>
          <p:spPr>
            <a:xfrm>
              <a:off x="-24036" y="6642451"/>
              <a:ext cx="9144000" cy="2155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6" name="正方形/長方形 5"/>
            <p:cNvSpPr/>
            <p:nvPr/>
          </p:nvSpPr>
          <p:spPr>
            <a:xfrm rot="16200000">
              <a:off x="8691359" y="6213846"/>
              <a:ext cx="620474" cy="23673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7" name="正方形/長方形 6"/>
            <p:cNvSpPr/>
            <p:nvPr/>
          </p:nvSpPr>
          <p:spPr>
            <a:xfrm>
              <a:off x="8219479" y="6021977"/>
              <a:ext cx="631092" cy="573641"/>
            </a:xfrm>
            <a:prstGeom prst="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9937" rtl="0" eaLnBrk="1" fontAlgn="auto" latinLnBrk="0" hangingPunct="1">
                <a:lnSpc>
                  <a:spcPct val="100000"/>
                </a:lnSpc>
                <a:spcBef>
                  <a:spcPts val="0"/>
                </a:spcBef>
                <a:spcAft>
                  <a:spcPts val="0"/>
                </a:spcAft>
                <a:buClrTx/>
                <a:buSzTx/>
                <a:buFontTx/>
                <a:buNone/>
                <a:tabLst/>
                <a:defRPr/>
              </a:pPr>
              <a:endParaRPr kumimoji="1" lang="ja-JP" altLang="en-US" sz="1890"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grpSp>
      <p:sp>
        <p:nvSpPr>
          <p:cNvPr id="10" name="タイトル 1"/>
          <p:cNvSpPr txBox="1">
            <a:spLocks/>
          </p:cNvSpPr>
          <p:nvPr/>
        </p:nvSpPr>
        <p:spPr>
          <a:xfrm>
            <a:off x="798140" y="100332"/>
            <a:ext cx="8221826" cy="526440"/>
          </a:xfrm>
          <a:prstGeom prst="rect">
            <a:avLst/>
          </a:prstGeom>
        </p:spPr>
        <p:txBody>
          <a:bodyPr vert="horz" lIns="95991" tIns="47995" rIns="95991" bIns="47995" rtlCol="0" anchor="b">
            <a:no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marL="0" marR="0" lvl="0" indent="0" algn="l" defTabSz="719953" rtl="0" eaLnBrk="1" fontAlgn="auto" latinLnBrk="0" hangingPunct="1">
              <a:lnSpc>
                <a:spcPct val="90000"/>
              </a:lnSpc>
              <a:spcBef>
                <a:spcPct val="0"/>
              </a:spcBef>
              <a:spcAft>
                <a:spcPts val="0"/>
              </a:spcAft>
              <a:buClrTx/>
              <a:buSzTx/>
              <a:buFontTx/>
              <a:buNone/>
              <a:tabLst/>
              <a:defRPr/>
            </a:pP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建設地別説明</a:t>
            </a:r>
            <a:r>
              <a:rPr kumimoji="1" lang="ja-JP" altLang="en-US" sz="2520" b="1" i="0" u="none" strike="noStrike" kern="1200" cap="none" spc="0" normalizeH="0" baseline="0" noProof="0" dirty="0" smtClean="0">
                <a:ln>
                  <a:noFill/>
                </a:ln>
                <a:solidFill>
                  <a:prstClr val="black"/>
                </a:solidFill>
                <a:effectLst/>
                <a:uLnTx/>
                <a:uFillTx/>
                <a:latin typeface="游ゴシック" panose="020F0502020204030204"/>
                <a:ea typeface="游ゴシック Light" panose="020B0300000000000000" pitchFamily="50" charset="-128"/>
                <a:cs typeface="+mj-cs"/>
              </a:rPr>
              <a:t>資料　</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　≪</a:t>
            </a:r>
            <a:r>
              <a:rPr kumimoji="1" lang="en-US" altLang="ja-JP"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JR</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用地</a:t>
            </a:r>
            <a:r>
              <a:rPr kumimoji="1" lang="ja-JP" altLang="en-US" sz="2520" b="1" i="0" u="none" strike="noStrike" kern="1200" cap="none" spc="-157"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（スポーツ用品店敷地）</a:t>
            </a:r>
            <a:r>
              <a:rPr kumimoji="1" lang="ja-JP" altLang="en-US" sz="2520" b="1" i="0" u="none" strike="noStrike" kern="1200" cap="none" spc="0" normalizeH="0" baseline="0" noProof="0" dirty="0">
                <a:ln>
                  <a:noFill/>
                </a:ln>
                <a:solidFill>
                  <a:prstClr val="black"/>
                </a:solidFill>
                <a:effectLst/>
                <a:uLnTx/>
                <a:uFillTx/>
                <a:latin typeface="游ゴシック" panose="020F0502020204030204"/>
                <a:ea typeface="游ゴシック Light" panose="020B0300000000000000" pitchFamily="50" charset="-128"/>
                <a:cs typeface="+mj-cs"/>
              </a:rPr>
              <a:t>≫</a:t>
            </a:r>
          </a:p>
        </p:txBody>
      </p:sp>
      <p:sp>
        <p:nvSpPr>
          <p:cNvPr id="15" name="スライド番号プレースホルダー 1"/>
          <p:cNvSpPr>
            <a:spLocks noGrp="1"/>
          </p:cNvSpPr>
          <p:nvPr>
            <p:ph type="sldNum" sz="quarter" idx="12"/>
          </p:nvPr>
        </p:nvSpPr>
        <p:spPr>
          <a:xfrm>
            <a:off x="8823118" y="3702827"/>
            <a:ext cx="1328475" cy="402373"/>
          </a:xfrm>
        </p:spPr>
        <p:txBody>
          <a:bodyPr/>
          <a:lstStyle/>
          <a:p>
            <a:pPr marL="0" marR="0" lvl="0" indent="0" algn="r" defTabSz="959937" rtl="0" eaLnBrk="1" fontAlgn="auto" latinLnBrk="0" hangingPunct="1">
              <a:lnSpc>
                <a:spcPct val="100000"/>
              </a:lnSpc>
              <a:spcBef>
                <a:spcPts val="0"/>
              </a:spcBef>
              <a:spcAft>
                <a:spcPts val="0"/>
              </a:spcAft>
              <a:buClrTx/>
              <a:buSzTx/>
              <a:buFontTx/>
              <a:buNone/>
              <a:tabLst/>
              <a:defRPr/>
            </a:pPr>
            <a:fld id="{05A3A06C-717F-4583-9FFA-7517C86E0F03}" type="slidenum">
              <a:rPr kumimoji="1" lang="ja-JP" altLang="en-US" sz="2000" b="0" i="0" u="none" strike="noStrike" kern="1200" cap="none" spc="0" normalizeH="0" baseline="0" noProof="0">
                <a:ln>
                  <a:noFill/>
                </a:ln>
                <a:solidFill>
                  <a:prstClr val="black">
                    <a:tint val="75000"/>
                  </a:prstClr>
                </a:solidFill>
                <a:effectLst/>
                <a:uLnTx/>
                <a:uFillTx/>
                <a:latin typeface="メイリオ" panose="020B0604030504040204" pitchFamily="50" charset="-128"/>
                <a:ea typeface="メイリオ" panose="020B0604030504040204" pitchFamily="50" charset="-128"/>
              </a:rPr>
              <a:pPr marL="0" marR="0" lvl="0" indent="0" algn="r" defTabSz="959937" rtl="0" eaLnBrk="1" fontAlgn="auto" latinLnBrk="0" hangingPunct="1">
                <a:lnSpc>
                  <a:spcPct val="100000"/>
                </a:lnSpc>
                <a:spcBef>
                  <a:spcPts val="0"/>
                </a:spcBef>
                <a:spcAft>
                  <a:spcPts val="0"/>
                </a:spcAft>
                <a:buClrTx/>
                <a:buSzTx/>
                <a:buFontTx/>
                <a:buNone/>
                <a:tabLst/>
                <a:defRPr/>
              </a:pPr>
              <a:t>29</a:t>
            </a:fld>
            <a:endParaRPr kumimoji="1" lang="ja-JP" altLang="en-US" sz="2000" b="0" i="0" u="none" strike="noStrike" kern="1200" cap="none" spc="0" normalizeH="0" baseline="0" noProof="0" dirty="0">
              <a:ln>
                <a:noFill/>
              </a:ln>
              <a:solidFill>
                <a:prstClr val="black">
                  <a:tint val="75000"/>
                </a:prstClr>
              </a:solidFill>
              <a:effectLst/>
              <a:uLnTx/>
              <a:uFillTx/>
              <a:latin typeface="メイリオ" panose="020B0604030504040204" pitchFamily="50" charset="-128"/>
              <a:ea typeface="メイリオ" panose="020B0604030504040204" pitchFamily="50" charset="-128"/>
            </a:endParaRPr>
          </a:p>
        </p:txBody>
      </p:sp>
      <mc:AlternateContent xmlns:mc="http://schemas.openxmlformats.org/markup-compatibility/2006" xmlns:p14="http://schemas.microsoft.com/office/powerpoint/2010/main">
        <mc:Choice Requires="p14">
          <p:contentPart p14:bwMode="auto" r:id="rId4">
            <p14:nvContentPartPr>
              <p14:cNvPr id="4" name="インク 3"/>
              <p14:cNvContentPartPr/>
              <p14:nvPr/>
            </p14:nvContentPartPr>
            <p14:xfrm>
              <a:off x="1219519" y="3702827"/>
              <a:ext cx="378" cy="378"/>
            </p14:xfrm>
          </p:contentPart>
        </mc:Choice>
        <mc:Fallback xmlns="">
          <p:pic>
            <p:nvPicPr>
              <p:cNvPr id="4" name="インク 3"/>
              <p:cNvPicPr/>
              <p:nvPr/>
            </p:nvPicPr>
            <p:blipFill>
              <a:blip r:embed="rId5"/>
              <a:stretch>
                <a:fillRect/>
              </a:stretch>
            </p:blipFill>
            <p:spPr>
              <a:xfrm>
                <a:off x="1209691" y="3692999"/>
                <a:ext cx="20034" cy="20034"/>
              </a:xfrm>
              <a:prstGeom prst="rect">
                <a:avLst/>
              </a:prstGeom>
            </p:spPr>
          </p:pic>
        </mc:Fallback>
      </mc:AlternateContent>
    </p:spTree>
    <p:extLst>
      <p:ext uri="{BB962C8B-B14F-4D97-AF65-F5344CB8AC3E}">
        <p14:creationId xmlns:p14="http://schemas.microsoft.com/office/powerpoint/2010/main" val="2664750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0"/>
            <a:ext cx="10331450" cy="603583"/>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title"/>
          </p:nvPr>
        </p:nvSpPr>
        <p:spPr>
          <a:xfrm>
            <a:off x="0" y="107617"/>
            <a:ext cx="8577943" cy="495966"/>
          </a:xfrm>
        </p:spPr>
        <p:txBody>
          <a:bodyPr anchor="ctr">
            <a:normAutofit/>
          </a:bodyPr>
          <a:lstStyle/>
          <a:p>
            <a:r>
              <a:rPr lang="ja-JP" altLang="en-US" sz="2400" b="1" dirty="0">
                <a:solidFill>
                  <a:schemeClr val="bg1"/>
                </a:solidFill>
                <a:latin typeface="メイリオ" panose="020B0604030504040204" pitchFamily="50" charset="-128"/>
                <a:ea typeface="メイリオ" panose="020B0604030504040204" pitchFamily="50" charset="-128"/>
              </a:rPr>
              <a:t>　</a:t>
            </a:r>
            <a:r>
              <a:rPr lang="ja-JP" altLang="en-US" sz="2400" b="1" dirty="0" smtClean="0">
                <a:solidFill>
                  <a:schemeClr val="bg1"/>
                </a:solidFill>
                <a:latin typeface="メイリオ" panose="020B0604030504040204" pitchFamily="50" charset="-128"/>
                <a:ea typeface="メイリオ" panose="020B0604030504040204" pitchFamily="50" charset="-128"/>
              </a:rPr>
              <a:t>新花巻図書館整備のこれまで</a:t>
            </a:r>
            <a:endParaRPr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5" name="コンテンツ プレースホルダー 2"/>
          <p:cNvSpPr txBox="1">
            <a:spLocks/>
          </p:cNvSpPr>
          <p:nvPr/>
        </p:nvSpPr>
        <p:spPr>
          <a:xfrm>
            <a:off x="116114" y="836156"/>
            <a:ext cx="9985830" cy="1166815"/>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20000"/>
              </a:lnSpc>
              <a:spcBef>
                <a:spcPts val="600"/>
              </a:spcBef>
              <a:buNone/>
            </a:pPr>
            <a:r>
              <a:rPr lang="ja-JP" altLang="en-US" sz="2400" dirty="0" smtClean="0">
                <a:latin typeface="メイリオ" panose="020B0604030504040204" pitchFamily="50" charset="-128"/>
                <a:ea typeface="メイリオ" panose="020B0604030504040204" pitchFamily="50" charset="-128"/>
              </a:rPr>
              <a:t>◆</a:t>
            </a:r>
            <a:r>
              <a:rPr lang="ja-JP" altLang="en-US" sz="2400" b="1" dirty="0" smtClean="0">
                <a:latin typeface="メイリオ" panose="020B0604030504040204" pitchFamily="50" charset="-128"/>
                <a:ea typeface="メイリオ" panose="020B0604030504040204" pitchFamily="50" charset="-128"/>
              </a:rPr>
              <a:t>現在の花巻図書館</a:t>
            </a:r>
            <a:r>
              <a:rPr lang="en-US" altLang="ja-JP" sz="2400" b="1" dirty="0" smtClean="0">
                <a:latin typeface="メイリオ" panose="020B0604030504040204" pitchFamily="50" charset="-128"/>
                <a:ea typeface="メイリオ" panose="020B0604030504040204" pitchFamily="50" charset="-128"/>
              </a:rPr>
              <a:t>…</a:t>
            </a:r>
          </a:p>
          <a:p>
            <a:pPr marL="0" indent="0">
              <a:lnSpc>
                <a:spcPct val="120000"/>
              </a:lnSpc>
              <a:spcBef>
                <a:spcPts val="600"/>
              </a:spcBef>
              <a:buNone/>
            </a:pPr>
            <a:r>
              <a:rPr lang="ja-JP" altLang="en-US" sz="2000" b="1" dirty="0" smtClean="0">
                <a:latin typeface="メイリオ" panose="020B0604030504040204" pitchFamily="50" charset="-128"/>
                <a:ea typeface="メイリオ" panose="020B0604030504040204" pitchFamily="50" charset="-128"/>
              </a:rPr>
              <a:t>　</a:t>
            </a:r>
            <a:r>
              <a:rPr lang="ja-JP" altLang="en-US" sz="1800" b="1" dirty="0" smtClean="0">
                <a:latin typeface="メイリオ" panose="020B0604030504040204" pitchFamily="50" charset="-128"/>
                <a:ea typeface="メイリオ" panose="020B0604030504040204" pitchFamily="50" charset="-128"/>
              </a:rPr>
              <a:t>・</a:t>
            </a:r>
            <a:r>
              <a:rPr lang="ja-JP" altLang="en-US" sz="2000" b="1" dirty="0" smtClean="0">
                <a:latin typeface="メイリオ" panose="020B0604030504040204" pitchFamily="50" charset="-128"/>
                <a:ea typeface="メイリオ" panose="020B0604030504040204" pitchFamily="50" charset="-128"/>
              </a:rPr>
              <a:t>利用頻度　月</a:t>
            </a:r>
            <a:r>
              <a:rPr lang="en-US" altLang="ja-JP" sz="2000" b="1" dirty="0" smtClean="0">
                <a:latin typeface="メイリオ" panose="020B0604030504040204" pitchFamily="50" charset="-128"/>
                <a:ea typeface="メイリオ" panose="020B0604030504040204" pitchFamily="50" charset="-128"/>
              </a:rPr>
              <a:t>2</a:t>
            </a:r>
            <a:r>
              <a:rPr lang="ja-JP" altLang="en-US" sz="2000" b="1" dirty="0" smtClean="0">
                <a:latin typeface="メイリオ" panose="020B0604030504040204" pitchFamily="50" charset="-128"/>
                <a:ea typeface="メイリオ" panose="020B0604030504040204" pitchFamily="50" charset="-128"/>
              </a:rPr>
              <a:t>・</a:t>
            </a:r>
            <a:r>
              <a:rPr lang="en-US" altLang="ja-JP" sz="2000" b="1" dirty="0" smtClean="0">
                <a:latin typeface="メイリオ" panose="020B0604030504040204" pitchFamily="50" charset="-128"/>
                <a:ea typeface="メイリオ" panose="020B0604030504040204" pitchFamily="50" charset="-128"/>
              </a:rPr>
              <a:t>3</a:t>
            </a:r>
            <a:r>
              <a:rPr lang="ja-JP" altLang="en-US" sz="2000" b="1" dirty="0" smtClean="0">
                <a:latin typeface="メイリオ" panose="020B0604030504040204" pitchFamily="50" charset="-128"/>
                <a:ea typeface="メイリオ" panose="020B0604030504040204" pitchFamily="50" charset="-128"/>
              </a:rPr>
              <a:t>回以上約</a:t>
            </a:r>
            <a:r>
              <a:rPr lang="en-US" altLang="ja-JP" sz="2000" b="1" dirty="0" smtClean="0">
                <a:latin typeface="メイリオ" panose="020B0604030504040204" pitchFamily="50" charset="-128"/>
                <a:ea typeface="メイリオ" panose="020B0604030504040204" pitchFamily="50" charset="-128"/>
              </a:rPr>
              <a:t>8</a:t>
            </a:r>
            <a:r>
              <a:rPr lang="ja-JP" altLang="en-US" sz="2000" b="1" dirty="0" smtClean="0">
                <a:latin typeface="メイリオ" panose="020B0604030504040204" pitchFamily="50" charset="-128"/>
                <a:ea typeface="メイリオ" panose="020B0604030504040204" pitchFamily="50" charset="-128"/>
              </a:rPr>
              <a:t>割　　　　・自動車利用</a:t>
            </a:r>
            <a:r>
              <a:rPr lang="en-US" altLang="ja-JP" sz="2000" b="1" dirty="0" smtClean="0">
                <a:latin typeface="メイリオ" panose="020B0604030504040204" pitchFamily="50" charset="-128"/>
                <a:ea typeface="メイリオ" panose="020B0604030504040204" pitchFamily="50" charset="-128"/>
              </a:rPr>
              <a:t>76</a:t>
            </a:r>
            <a:r>
              <a:rPr lang="ja-JP" altLang="en-US" sz="2000" b="1" dirty="0" smtClean="0">
                <a:latin typeface="メイリオ" panose="020B0604030504040204" pitchFamily="50" charset="-128"/>
                <a:ea typeface="メイリオ" panose="020B0604030504040204" pitchFamily="50" charset="-128"/>
              </a:rPr>
              <a:t>％　公共交通利用３％</a:t>
            </a:r>
            <a:endParaRPr lang="ja-JP" altLang="en-US" sz="2000" b="1" dirty="0">
              <a:latin typeface="メイリオ" panose="020B0604030504040204" pitchFamily="50" charset="-128"/>
              <a:ea typeface="メイリオ" panose="020B0604030504040204" pitchFamily="50" charset="-128"/>
            </a:endParaRPr>
          </a:p>
        </p:txBody>
      </p:sp>
      <p:sp>
        <p:nvSpPr>
          <p:cNvPr id="6" name="コンテンツ プレースホルダー 2"/>
          <p:cNvSpPr txBox="1">
            <a:spLocks/>
          </p:cNvSpPr>
          <p:nvPr/>
        </p:nvSpPr>
        <p:spPr>
          <a:xfrm>
            <a:off x="484026" y="6385177"/>
            <a:ext cx="9455439" cy="490549"/>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20000"/>
              </a:lnSpc>
              <a:spcBef>
                <a:spcPts val="0"/>
              </a:spcBef>
              <a:buNone/>
            </a:pPr>
            <a:r>
              <a:rPr lang="ja-JP" altLang="en-US" sz="2400" b="1" dirty="0" smtClean="0">
                <a:latin typeface="メイリオ" panose="020B0604030504040204" pitchFamily="50" charset="-128"/>
                <a:ea typeface="メイリオ" panose="020B0604030504040204" pitchFamily="50" charset="-128"/>
              </a:rPr>
              <a:t>生涯学習拠点施設　市街地再生施設として新しい図書館の整備必要</a:t>
            </a:r>
            <a:endParaRPr lang="en-US" altLang="ja-JP" sz="2400" b="1" dirty="0" smtClean="0">
              <a:latin typeface="メイリオ" panose="020B0604030504040204" pitchFamily="50" charset="-128"/>
              <a:ea typeface="メイリオ" panose="020B0604030504040204" pitchFamily="50" charset="-128"/>
            </a:endParaRPr>
          </a:p>
          <a:p>
            <a:pPr marL="0" indent="0">
              <a:lnSpc>
                <a:spcPct val="120000"/>
              </a:lnSpc>
              <a:spcBef>
                <a:spcPts val="0"/>
              </a:spcBef>
              <a:buNone/>
            </a:pPr>
            <a:endParaRPr lang="ja-JP" altLang="en-US" sz="2400" dirty="0">
              <a:latin typeface="メイリオ" panose="020B0604030504040204" pitchFamily="50" charset="-128"/>
              <a:ea typeface="メイリオ" panose="020B0604030504040204" pitchFamily="50" charset="-128"/>
            </a:endParaRPr>
          </a:p>
        </p:txBody>
      </p:sp>
      <p:sp>
        <p:nvSpPr>
          <p:cNvPr id="7" name="下矢印 6"/>
          <p:cNvSpPr/>
          <p:nvPr/>
        </p:nvSpPr>
        <p:spPr>
          <a:xfrm>
            <a:off x="4908378" y="5956236"/>
            <a:ext cx="514693" cy="424667"/>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3</a:t>
            </a:fld>
            <a:endParaRPr kumimoji="1" lang="ja-JP" altLang="en-US" sz="2000" dirty="0">
              <a:latin typeface="メイリオ" panose="020B0604030504040204" pitchFamily="50" charset="-128"/>
              <a:ea typeface="メイリオ" panose="020B0604030504040204" pitchFamily="50" charset="-128"/>
            </a:endParaRPr>
          </a:p>
        </p:txBody>
      </p:sp>
      <p:graphicFrame>
        <p:nvGraphicFramePr>
          <p:cNvPr id="12" name="グラフ 11"/>
          <p:cNvGraphicFramePr>
            <a:graphicFrameLocks/>
          </p:cNvGraphicFramePr>
          <p:nvPr>
            <p:extLst>
              <p:ext uri="{D42A27DB-BD31-4B8C-83A1-F6EECF244321}">
                <p14:modId xmlns:p14="http://schemas.microsoft.com/office/powerpoint/2010/main" val="1263048833"/>
              </p:ext>
            </p:extLst>
          </p:nvPr>
        </p:nvGraphicFramePr>
        <p:xfrm>
          <a:off x="36902" y="1451429"/>
          <a:ext cx="5014069" cy="471714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グラフ 12"/>
          <p:cNvGraphicFramePr>
            <a:graphicFrameLocks/>
          </p:cNvGraphicFramePr>
          <p:nvPr>
            <p:extLst>
              <p:ext uri="{D42A27DB-BD31-4B8C-83A1-F6EECF244321}">
                <p14:modId xmlns:p14="http://schemas.microsoft.com/office/powerpoint/2010/main" val="2597301475"/>
              </p:ext>
            </p:extLst>
          </p:nvPr>
        </p:nvGraphicFramePr>
        <p:xfrm>
          <a:off x="5152570" y="1451429"/>
          <a:ext cx="5141977" cy="47171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301615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34516" y="1407886"/>
            <a:ext cx="8910876" cy="5076496"/>
          </a:xfrm>
        </p:spPr>
        <p:txBody>
          <a:bodyPr>
            <a:normAutofit/>
          </a:bodyPr>
          <a:lstStyle/>
          <a:p>
            <a:pPr marL="0" indent="0">
              <a:lnSpc>
                <a:spcPct val="150000"/>
              </a:lnSpc>
              <a:buNone/>
            </a:pPr>
            <a:r>
              <a:rPr kumimoji="1" lang="ja-JP" altLang="en-US" sz="2400" b="1" dirty="0" smtClean="0">
                <a:latin typeface="メイリオ" panose="020B0604030504040204" pitchFamily="50" charset="-128"/>
                <a:ea typeface="メイリオ" panose="020B0604030504040204" pitchFamily="50" charset="-128"/>
              </a:rPr>
              <a:t>その他の建設候補地検討</a:t>
            </a:r>
            <a:endParaRPr kumimoji="1" lang="en-US" altLang="ja-JP" sz="2400" b="1" dirty="0" smtClean="0">
              <a:latin typeface="メイリオ" panose="020B0604030504040204" pitchFamily="50" charset="-128"/>
              <a:ea typeface="メイリオ" panose="020B0604030504040204" pitchFamily="50" charset="-128"/>
            </a:endParaRPr>
          </a:p>
          <a:p>
            <a:pPr>
              <a:lnSpc>
                <a:spcPct val="150000"/>
              </a:lnSpc>
            </a:pPr>
            <a:r>
              <a:rPr lang="ja-JP" altLang="en-US" sz="2400" dirty="0">
                <a:latin typeface="メイリオ" panose="020B0604030504040204" pitchFamily="50" charset="-128"/>
                <a:ea typeface="メイリオ" panose="020B0604030504040204" pitchFamily="50" charset="-128"/>
              </a:rPr>
              <a:t>営林</a:t>
            </a:r>
            <a:r>
              <a:rPr lang="ja-JP" altLang="en-US" sz="2400" dirty="0" smtClean="0">
                <a:latin typeface="メイリオ" panose="020B0604030504040204" pitchFamily="50" charset="-128"/>
                <a:ea typeface="メイリオ" panose="020B0604030504040204" pitchFamily="50" charset="-128"/>
              </a:rPr>
              <a:t>署跡地</a:t>
            </a:r>
            <a:endParaRPr lang="en-US" altLang="ja-JP" sz="2400" dirty="0" smtClean="0">
              <a:latin typeface="メイリオ" panose="020B0604030504040204" pitchFamily="50" charset="-128"/>
              <a:ea typeface="メイリオ" panose="020B0604030504040204" pitchFamily="50" charset="-128"/>
            </a:endParaRPr>
          </a:p>
          <a:p>
            <a:pPr>
              <a:lnSpc>
                <a:spcPct val="150000"/>
              </a:lnSpc>
            </a:pPr>
            <a:r>
              <a:rPr lang="ja-JP" altLang="en-US" sz="2400" dirty="0" smtClean="0">
                <a:latin typeface="メイリオ" panose="020B0604030504040204" pitchFamily="50" charset="-128"/>
                <a:ea typeface="メイリオ" panose="020B0604030504040204" pitchFamily="50" charset="-128"/>
              </a:rPr>
              <a:t>花巻駅南駐車場（北：なはんプラザ東）</a:t>
            </a:r>
            <a:endParaRPr lang="en-US" altLang="ja-JP" sz="2400" dirty="0" smtClean="0">
              <a:latin typeface="メイリオ" panose="020B0604030504040204" pitchFamily="50" charset="-128"/>
              <a:ea typeface="メイリオ" panose="020B0604030504040204" pitchFamily="50" charset="-128"/>
            </a:endParaRPr>
          </a:p>
        </p:txBody>
      </p:sp>
      <p:sp>
        <p:nvSpPr>
          <p:cNvPr id="5" name="正方形/長方形 4"/>
          <p:cNvSpPr/>
          <p:nvPr/>
        </p:nvSpPr>
        <p:spPr>
          <a:xfrm>
            <a:off x="0" y="-6101"/>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テキスト ボックス 5"/>
          <p:cNvSpPr txBox="1"/>
          <p:nvPr/>
        </p:nvSpPr>
        <p:spPr>
          <a:xfrm>
            <a:off x="395784" y="104260"/>
            <a:ext cx="4185761"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8464922" y="104259"/>
            <a:ext cx="1723549"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経過状況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8"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30</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327468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33884" y="646224"/>
            <a:ext cx="8910876" cy="607850"/>
          </a:xfrm>
        </p:spPr>
        <p:txBody>
          <a:bodyPr>
            <a:normAutofit lnSpcReduction="10000"/>
          </a:bodyPr>
          <a:lstStyle/>
          <a:p>
            <a:pPr marL="0" indent="0">
              <a:lnSpc>
                <a:spcPct val="150000"/>
              </a:lnSpc>
              <a:buNone/>
            </a:pPr>
            <a:r>
              <a:rPr kumimoji="1" lang="ja-JP" altLang="en-US" sz="2400" b="1" dirty="0" smtClean="0">
                <a:latin typeface="メイリオ" panose="020B0604030504040204" pitchFamily="50" charset="-128"/>
                <a:ea typeface="メイリオ" panose="020B0604030504040204" pitchFamily="50" charset="-128"/>
              </a:rPr>
              <a:t>現行花巻図書館との比較</a:t>
            </a:r>
            <a:r>
              <a:rPr kumimoji="1" lang="ja-JP" altLang="en-US" sz="2400" b="1" dirty="0" smtClean="0">
                <a:solidFill>
                  <a:srgbClr val="FF0000"/>
                </a:solidFill>
                <a:latin typeface="メイリオ" panose="020B0604030504040204" pitchFamily="50" charset="-128"/>
                <a:ea typeface="メイリオ" panose="020B0604030504040204" pitchFamily="50" charset="-128"/>
              </a:rPr>
              <a:t>（検討中）</a:t>
            </a:r>
            <a:endParaRPr kumimoji="1" lang="en-US" altLang="ja-JP" sz="2400" b="1" dirty="0" smtClean="0">
              <a:solidFill>
                <a:srgbClr val="FF0000"/>
              </a:solidFill>
              <a:latin typeface="メイリオ" panose="020B0604030504040204" pitchFamily="50" charset="-128"/>
              <a:ea typeface="メイリオ" panose="020B0604030504040204" pitchFamily="50" charset="-128"/>
            </a:endParaRPr>
          </a:p>
        </p:txBody>
      </p:sp>
      <p:sp>
        <p:nvSpPr>
          <p:cNvPr id="5" name="正方形/長方形 4"/>
          <p:cNvSpPr/>
          <p:nvPr/>
        </p:nvSpPr>
        <p:spPr>
          <a:xfrm>
            <a:off x="0" y="-6101"/>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 name="テキスト ボックス 5"/>
          <p:cNvSpPr txBox="1"/>
          <p:nvPr/>
        </p:nvSpPr>
        <p:spPr>
          <a:xfrm>
            <a:off x="395784" y="104260"/>
            <a:ext cx="4493538"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新花巻図書館の運営費　試算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9696029" y="104259"/>
            <a:ext cx="492443" cy="461665"/>
          </a:xfrm>
          <a:prstGeom prst="rect">
            <a:avLst/>
          </a:prstGeom>
          <a:noFill/>
        </p:spPr>
        <p:txBody>
          <a:bodyPr wrap="none" rtlCol="0">
            <a:spAutoFit/>
          </a:bodyPr>
          <a:lstStyle/>
          <a:p>
            <a:pPr algn="r"/>
            <a:r>
              <a:rPr kumimoji="1" lang="ja-JP" altLang="en-US" sz="2400" dirty="0" smtClean="0">
                <a:solidFill>
                  <a:prstClr val="white"/>
                </a:solidFill>
                <a:latin typeface="メイリオ" panose="020B0604030504040204" pitchFamily="50" charset="-128"/>
                <a:ea typeface="メイリオ" panose="020B0604030504040204" pitchFamily="50" charset="-128"/>
              </a:rPr>
              <a:t>　</a:t>
            </a:r>
            <a:endParaRPr kumimoji="1" lang="ja-JP" altLang="en-US" sz="2400" dirty="0">
              <a:solidFill>
                <a:prstClr val="white"/>
              </a:solidFill>
              <a:latin typeface="メイリオ" panose="020B0604030504040204" pitchFamily="50" charset="-128"/>
              <a:ea typeface="メイリオ" panose="020B0604030504040204" pitchFamily="50" charset="-128"/>
            </a:endParaRPr>
          </a:p>
        </p:txBody>
      </p:sp>
      <p:sp>
        <p:nvSpPr>
          <p:cNvPr id="8"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31</a:t>
            </a:fld>
            <a:endParaRPr kumimoji="1" lang="ja-JP" altLang="en-US" sz="2000" dirty="0">
              <a:latin typeface="メイリオ" panose="020B0604030504040204" pitchFamily="50" charset="-128"/>
              <a:ea typeface="メイリオ" panose="020B0604030504040204" pitchFamily="50" charset="-128"/>
            </a:endParaRPr>
          </a:p>
        </p:txBody>
      </p:sp>
      <p:graphicFrame>
        <p:nvGraphicFramePr>
          <p:cNvPr id="9" name="表 8"/>
          <p:cNvGraphicFramePr>
            <a:graphicFrameLocks noGrp="1"/>
          </p:cNvGraphicFramePr>
          <p:nvPr>
            <p:extLst>
              <p:ext uri="{D42A27DB-BD31-4B8C-83A1-F6EECF244321}">
                <p14:modId xmlns:p14="http://schemas.microsoft.com/office/powerpoint/2010/main" val="4109673045"/>
              </p:ext>
            </p:extLst>
          </p:nvPr>
        </p:nvGraphicFramePr>
        <p:xfrm>
          <a:off x="433884" y="1216377"/>
          <a:ext cx="9262147" cy="5387623"/>
        </p:xfrm>
        <a:graphic>
          <a:graphicData uri="http://schemas.openxmlformats.org/drawingml/2006/table">
            <a:tbl>
              <a:tblPr firstRow="1" bandRow="1">
                <a:tableStyleId>{5940675A-B579-460E-94D1-54222C63F5DA}</a:tableStyleId>
              </a:tblPr>
              <a:tblGrid>
                <a:gridCol w="220579">
                  <a:extLst>
                    <a:ext uri="{9D8B030D-6E8A-4147-A177-3AD203B41FA5}">
                      <a16:colId xmlns:a16="http://schemas.microsoft.com/office/drawing/2014/main" val="2659319071"/>
                    </a:ext>
                  </a:extLst>
                </a:gridCol>
                <a:gridCol w="2538681">
                  <a:extLst>
                    <a:ext uri="{9D8B030D-6E8A-4147-A177-3AD203B41FA5}">
                      <a16:colId xmlns:a16="http://schemas.microsoft.com/office/drawing/2014/main" val="1107995001"/>
                    </a:ext>
                  </a:extLst>
                </a:gridCol>
                <a:gridCol w="1959428">
                  <a:extLst>
                    <a:ext uri="{9D8B030D-6E8A-4147-A177-3AD203B41FA5}">
                      <a16:colId xmlns:a16="http://schemas.microsoft.com/office/drawing/2014/main" val="2001775325"/>
                    </a:ext>
                  </a:extLst>
                </a:gridCol>
                <a:gridCol w="1988458">
                  <a:extLst>
                    <a:ext uri="{9D8B030D-6E8A-4147-A177-3AD203B41FA5}">
                      <a16:colId xmlns:a16="http://schemas.microsoft.com/office/drawing/2014/main" val="3309220806"/>
                    </a:ext>
                  </a:extLst>
                </a:gridCol>
                <a:gridCol w="2555001">
                  <a:extLst>
                    <a:ext uri="{9D8B030D-6E8A-4147-A177-3AD203B41FA5}">
                      <a16:colId xmlns:a16="http://schemas.microsoft.com/office/drawing/2014/main" val="289485575"/>
                    </a:ext>
                  </a:extLst>
                </a:gridCol>
              </a:tblGrid>
              <a:tr h="568129">
                <a:tc gridSpan="2">
                  <a:txBody>
                    <a:bodyPr/>
                    <a:lstStyle/>
                    <a:p>
                      <a:endParaRPr kumimoji="1" lang="ja-JP" altLang="en-US" dirty="0"/>
                    </a:p>
                  </a:txBody>
                  <a:tcPr/>
                </a:tc>
                <a:tc hMerge="1">
                  <a:txBody>
                    <a:bodyPr/>
                    <a:lstStyle/>
                    <a:p>
                      <a:endParaRPr kumimoji="1" lang="ja-JP" altLang="en-US"/>
                    </a:p>
                  </a:txBody>
                  <a:tcPr/>
                </a:tc>
                <a:tc>
                  <a:txBody>
                    <a:bodyPr/>
                    <a:lstStyle/>
                    <a:p>
                      <a:pPr algn="ctr"/>
                      <a:r>
                        <a:rPr kumimoji="1" lang="ja-JP" altLang="en-US" b="1" dirty="0" smtClean="0"/>
                        <a:t>現行花巻図書館</a:t>
                      </a:r>
                      <a:endParaRPr kumimoji="1" lang="en-US" altLang="ja-JP" b="1" dirty="0" smtClean="0"/>
                    </a:p>
                    <a:p>
                      <a:pPr algn="ctr"/>
                      <a:r>
                        <a:rPr kumimoji="1" lang="en-US" altLang="ja-JP" b="1" dirty="0" smtClean="0"/>
                        <a:t>R</a:t>
                      </a:r>
                      <a:r>
                        <a:rPr kumimoji="1" lang="ja-JP" altLang="en-US" b="1" dirty="0" smtClean="0"/>
                        <a:t>２予算</a:t>
                      </a:r>
                      <a:endParaRPr kumimoji="1" lang="ja-JP" altLang="en-US" b="1" dirty="0"/>
                    </a:p>
                  </a:txBody>
                  <a:tcPr anchor="ctr" anchorCtr="1"/>
                </a:tc>
                <a:tc>
                  <a:txBody>
                    <a:bodyPr/>
                    <a:lstStyle/>
                    <a:p>
                      <a:pPr algn="ctr"/>
                      <a:r>
                        <a:rPr kumimoji="1" lang="ja-JP" altLang="en-US" b="1" dirty="0" smtClean="0"/>
                        <a:t>新図書館運営費</a:t>
                      </a:r>
                      <a:endParaRPr kumimoji="1" lang="en-US" altLang="ja-JP" b="1" dirty="0" smtClean="0"/>
                    </a:p>
                    <a:p>
                      <a:pPr algn="ctr"/>
                      <a:r>
                        <a:rPr kumimoji="1" lang="ja-JP" altLang="en-US" b="1" dirty="0" smtClean="0"/>
                        <a:t>試　算</a:t>
                      </a:r>
                      <a:endParaRPr kumimoji="1" lang="ja-JP" altLang="en-US" b="1" dirty="0"/>
                    </a:p>
                  </a:txBody>
                  <a:tcPr anchor="ctr" anchorCtr="1"/>
                </a:tc>
                <a:tc>
                  <a:txBody>
                    <a:bodyPr/>
                    <a:lstStyle/>
                    <a:p>
                      <a:pPr algn="ctr"/>
                      <a:r>
                        <a:rPr kumimoji="1" lang="ja-JP" altLang="en-US" b="1" dirty="0" smtClean="0"/>
                        <a:t>備　考</a:t>
                      </a:r>
                      <a:endParaRPr kumimoji="1" lang="ja-JP" altLang="en-US" b="1" dirty="0"/>
                    </a:p>
                  </a:txBody>
                  <a:tcPr anchor="ctr" anchorCtr="1"/>
                </a:tc>
                <a:extLst>
                  <a:ext uri="{0D108BD9-81ED-4DB2-BD59-A6C34878D82A}">
                    <a16:rowId xmlns:a16="http://schemas.microsoft.com/office/drawing/2014/main" val="3592683657"/>
                  </a:ext>
                </a:extLst>
              </a:tr>
              <a:tr h="782641">
                <a:tc gridSpan="2">
                  <a:txBody>
                    <a:bodyPr/>
                    <a:lstStyle/>
                    <a:p>
                      <a:r>
                        <a:rPr kumimoji="1" lang="ja-JP" altLang="en-US" b="1" dirty="0" smtClean="0"/>
                        <a:t>①人件費</a:t>
                      </a:r>
                      <a:endParaRPr kumimoji="1" lang="en-US" altLang="ja-JP" b="1" dirty="0" smtClean="0"/>
                    </a:p>
                    <a:p>
                      <a:r>
                        <a:rPr kumimoji="1" lang="ja-JP" altLang="en-US" sz="1100" dirty="0" smtClean="0"/>
                        <a:t>（報酬・職員給料・手当・</a:t>
                      </a:r>
                      <a:endParaRPr kumimoji="1" lang="en-US" altLang="ja-JP" sz="1100" dirty="0" smtClean="0"/>
                    </a:p>
                    <a:p>
                      <a:r>
                        <a:rPr kumimoji="1" lang="ja-JP" altLang="en-US" sz="1100" dirty="0" smtClean="0"/>
                        <a:t>　共済費・通勤手当　等）</a:t>
                      </a:r>
                      <a:endParaRPr kumimoji="1" lang="en-US" altLang="ja-JP" sz="1100" dirty="0" smtClean="0"/>
                    </a:p>
                  </a:txBody>
                  <a:tcPr anchor="ctr"/>
                </a:tc>
                <a:tc hMerge="1">
                  <a:txBody>
                    <a:bodyPr/>
                    <a:lstStyle/>
                    <a:p>
                      <a:endParaRPr kumimoji="1" lang="ja-JP" altLang="en-US"/>
                    </a:p>
                  </a:txBody>
                  <a:tcPr/>
                </a:tc>
                <a:tc>
                  <a:txBody>
                    <a:bodyPr/>
                    <a:lstStyle/>
                    <a:p>
                      <a:pPr algn="r"/>
                      <a:r>
                        <a:rPr kumimoji="1" lang="ja-JP" altLang="en-US" dirty="0" smtClean="0"/>
                        <a:t>４１，０７６千円</a:t>
                      </a:r>
                      <a:endParaRPr kumimoji="1" lang="ja-JP" altLang="en-US" dirty="0"/>
                    </a:p>
                  </a:txBody>
                  <a:tcPr anchor="ctr"/>
                </a:tc>
                <a:tc>
                  <a:txBody>
                    <a:bodyPr/>
                    <a:lstStyle/>
                    <a:p>
                      <a:pPr algn="r"/>
                      <a:r>
                        <a:rPr kumimoji="1" lang="ja-JP" altLang="en-US" dirty="0" smtClean="0"/>
                        <a:t>９４，４５２千円</a:t>
                      </a:r>
                      <a:endParaRPr kumimoji="1" lang="ja-JP" altLang="en-US" dirty="0"/>
                    </a:p>
                  </a:txBody>
                  <a:tcPr anchor="ctr"/>
                </a:tc>
                <a:tc>
                  <a:txBody>
                    <a:bodyPr/>
                    <a:lstStyle/>
                    <a:p>
                      <a:pPr algn="l"/>
                      <a:r>
                        <a:rPr kumimoji="1" lang="ja-JP" altLang="en-US" dirty="0" smtClean="0"/>
                        <a:t>正職員１０名</a:t>
                      </a:r>
                      <a:endParaRPr kumimoji="1" lang="en-US" altLang="ja-JP" dirty="0" smtClean="0"/>
                    </a:p>
                    <a:p>
                      <a:pPr algn="l"/>
                      <a:r>
                        <a:rPr kumimoji="1" lang="ja-JP" altLang="en-US" dirty="0" smtClean="0"/>
                        <a:t>会計年度任用職員１５名</a:t>
                      </a:r>
                      <a:endParaRPr kumimoji="1" lang="en-US" altLang="ja-JP" dirty="0" smtClean="0"/>
                    </a:p>
                    <a:p>
                      <a:pPr algn="l"/>
                      <a:r>
                        <a:rPr kumimoji="1" lang="en-US" altLang="ja-JP" dirty="0" smtClean="0"/>
                        <a:t>※</a:t>
                      </a:r>
                      <a:r>
                        <a:rPr kumimoji="1" lang="ja-JP" altLang="en-US" dirty="0" smtClean="0"/>
                        <a:t>一関図書館は正職員７名、会計年度任用職員１４名</a:t>
                      </a:r>
                      <a:endParaRPr kumimoji="1" lang="en-US" altLang="ja-JP" dirty="0" smtClean="0"/>
                    </a:p>
                  </a:txBody>
                  <a:tcPr anchor="ctr" anchorCtr="1"/>
                </a:tc>
                <a:extLst>
                  <a:ext uri="{0D108BD9-81ED-4DB2-BD59-A6C34878D82A}">
                    <a16:rowId xmlns:a16="http://schemas.microsoft.com/office/drawing/2014/main" val="729695663"/>
                  </a:ext>
                </a:extLst>
              </a:tr>
              <a:tr h="451461">
                <a:tc gridSpan="2">
                  <a:txBody>
                    <a:bodyPr/>
                    <a:lstStyle/>
                    <a:p>
                      <a:r>
                        <a:rPr kumimoji="1" lang="ja-JP" altLang="en-US" b="1" dirty="0" smtClean="0"/>
                        <a:t>②消耗品費、光熱水費、その他</a:t>
                      </a:r>
                      <a:endParaRPr kumimoji="1" lang="ja-JP" altLang="en-US" sz="1100" dirty="0"/>
                    </a:p>
                  </a:txBody>
                  <a:tcPr anchor="ctr">
                    <a:lnB w="12700" cap="flat" cmpd="sng" algn="ctr">
                      <a:noFill/>
                      <a:prstDash val="solid"/>
                      <a:round/>
                      <a:headEnd type="none" w="med" len="med"/>
                      <a:tailEnd type="none" w="med" len="med"/>
                    </a:lnB>
                  </a:tcPr>
                </a:tc>
                <a:tc hMerge="1">
                  <a:txBody>
                    <a:bodyPr/>
                    <a:lstStyle/>
                    <a:p>
                      <a:endParaRPr kumimoji="1" lang="ja-JP" altLang="en-US"/>
                    </a:p>
                  </a:txBody>
                  <a:tcPr/>
                </a:tc>
                <a:tc>
                  <a:txBody>
                    <a:bodyPr/>
                    <a:lstStyle/>
                    <a:p>
                      <a:pPr algn="r"/>
                      <a:r>
                        <a:rPr kumimoji="1" lang="ja-JP" altLang="en-US" dirty="0" smtClean="0"/>
                        <a:t>９，３６３千円</a:t>
                      </a:r>
                      <a:endParaRPr kumimoji="1" lang="ja-JP" altLang="en-US" dirty="0"/>
                    </a:p>
                  </a:txBody>
                  <a:tcPr anchor="ctr">
                    <a:lnB w="12700" cap="flat" cmpd="sng" algn="ctr">
                      <a:solidFill>
                        <a:schemeClr val="tx1"/>
                      </a:solidFill>
                      <a:prstDash val="solid"/>
                      <a:round/>
                      <a:headEnd type="none" w="med" len="med"/>
                      <a:tailEnd type="none" w="med" len="med"/>
                    </a:lnB>
                  </a:tcPr>
                </a:tc>
                <a:tc>
                  <a:txBody>
                    <a:bodyPr/>
                    <a:lstStyle/>
                    <a:p>
                      <a:pPr algn="r"/>
                      <a:r>
                        <a:rPr kumimoji="1" lang="ja-JP" altLang="en-US" dirty="0" smtClean="0"/>
                        <a:t>２２，６９７千円</a:t>
                      </a:r>
                      <a:endParaRPr kumimoji="1" lang="ja-JP" altLang="en-US" dirty="0"/>
                    </a:p>
                  </a:txBody>
                  <a:tcPr anchor="ctr">
                    <a:lnB w="12700" cap="flat" cmpd="sng" algn="ctr">
                      <a:solidFill>
                        <a:schemeClr val="tx1"/>
                      </a:solidFill>
                      <a:prstDash val="solid"/>
                      <a:round/>
                      <a:headEnd type="none" w="med" len="med"/>
                      <a:tailEnd type="none" w="med" len="med"/>
                    </a:lnB>
                  </a:tcPr>
                </a:tc>
                <a:tc>
                  <a:txBody>
                    <a:bodyPr/>
                    <a:lstStyle/>
                    <a:p>
                      <a:pPr marL="0" marR="0" lvl="0" indent="0" algn="l" defTabSz="719953" rtl="0" eaLnBrk="1" fontAlgn="auto" latinLnBrk="0" hangingPunct="1">
                        <a:lnSpc>
                          <a:spcPct val="100000"/>
                        </a:lnSpc>
                        <a:spcBef>
                          <a:spcPts val="0"/>
                        </a:spcBef>
                        <a:spcAft>
                          <a:spcPts val="0"/>
                        </a:spcAft>
                        <a:buClrTx/>
                        <a:buSzTx/>
                        <a:buFontTx/>
                        <a:buNone/>
                        <a:tabLst/>
                        <a:defRPr/>
                      </a:pPr>
                      <a:r>
                        <a:rPr kumimoji="1" lang="ja-JP" altLang="en-US" dirty="0" smtClean="0"/>
                        <a:t>光熱水費を除き現図書館予算の１．５倍計算</a:t>
                      </a:r>
                    </a:p>
                  </a:txBody>
                  <a:tcPr anchor="ctr" anchorCtr="1">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4709735"/>
                  </a:ext>
                </a:extLst>
              </a:tr>
              <a:tr h="362379">
                <a:tc>
                  <a:txBody>
                    <a:bodyPr/>
                    <a:lstStyle/>
                    <a:p>
                      <a:r>
                        <a:rPr kumimoji="1" lang="ja-JP" altLang="en-US" dirty="0" smtClean="0"/>
                        <a:t>　　</a:t>
                      </a:r>
                      <a:endParaRPr kumimoji="1" lang="ja-JP" altLang="en-US" dirty="0"/>
                    </a:p>
                  </a:txBody>
                  <a:tcPr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719953" rtl="0" eaLnBrk="1" fontAlgn="auto" latinLnBrk="0" hangingPunct="1">
                        <a:lnSpc>
                          <a:spcPct val="100000"/>
                        </a:lnSpc>
                        <a:spcBef>
                          <a:spcPts val="0"/>
                        </a:spcBef>
                        <a:spcAft>
                          <a:spcPts val="0"/>
                        </a:spcAft>
                        <a:buClrTx/>
                        <a:buSzTx/>
                        <a:buFontTx/>
                        <a:buNone/>
                        <a:tabLst/>
                        <a:defRPr/>
                      </a:pPr>
                      <a:r>
                        <a:rPr kumimoji="1" lang="en-US" altLang="ja-JP" dirty="0" smtClean="0"/>
                        <a:t>※</a:t>
                      </a:r>
                      <a:r>
                        <a:rPr kumimoji="1" lang="ja-JP" altLang="en-US" dirty="0" smtClean="0"/>
                        <a:t>うち光熱水費</a:t>
                      </a:r>
                      <a:endParaRPr kumimoji="1" lang="ja-JP" altLang="en-US"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kumimoji="1" lang="ja-JP" altLang="en-US" dirty="0" smtClean="0"/>
                        <a:t>２，１９０千円</a:t>
                      </a:r>
                      <a:endParaRPr kumimoji="1" lang="ja-JP" altLang="en-US" dirty="0"/>
                    </a:p>
                  </a:txBody>
                  <a:tcPr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r"/>
                      <a:r>
                        <a:rPr kumimoji="1" lang="ja-JP" altLang="en-US" dirty="0" smtClean="0"/>
                        <a:t>１２，０００千円</a:t>
                      </a:r>
                      <a:endParaRPr kumimoji="1" lang="ja-JP" altLang="en-US" dirty="0"/>
                    </a:p>
                  </a:txBody>
                  <a:tcPr anchor="ctr">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l" defTabSz="719953" rtl="0" eaLnBrk="1" fontAlgn="auto" latinLnBrk="0" hangingPunct="1">
                        <a:lnSpc>
                          <a:spcPct val="100000"/>
                        </a:lnSpc>
                        <a:spcBef>
                          <a:spcPts val="0"/>
                        </a:spcBef>
                        <a:spcAft>
                          <a:spcPts val="0"/>
                        </a:spcAft>
                        <a:buClrTx/>
                        <a:buSzTx/>
                        <a:buFontTx/>
                        <a:buNone/>
                        <a:tabLst/>
                        <a:defRPr/>
                      </a:pPr>
                      <a:r>
                        <a:rPr kumimoji="1" lang="ja-JP" altLang="en-US" dirty="0" smtClean="0"/>
                        <a:t>一関図書館の平成</a:t>
                      </a:r>
                      <a:r>
                        <a:rPr kumimoji="1" lang="en-US" altLang="ja-JP" dirty="0" smtClean="0"/>
                        <a:t>30</a:t>
                      </a:r>
                      <a:r>
                        <a:rPr kumimoji="1" lang="ja-JP" altLang="en-US" dirty="0" smtClean="0"/>
                        <a:t>年度決算額１１，１９３千円を参考</a:t>
                      </a:r>
                    </a:p>
                  </a:txBody>
                  <a:tcPr anchor="ctr">
                    <a:lnT w="12700" cap="flat" cmpd="sng" algn="ctr">
                      <a:solidFill>
                        <a:schemeClr val="tx1"/>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139859259"/>
                  </a:ext>
                </a:extLst>
              </a:tr>
              <a:tr h="522327">
                <a:tc gridSpan="2">
                  <a:txBody>
                    <a:bodyPr/>
                    <a:lstStyle/>
                    <a:p>
                      <a:r>
                        <a:rPr kumimoji="1" lang="ja-JP" altLang="en-US" b="1" dirty="0" smtClean="0"/>
                        <a:t>③施設管理、システム　等</a:t>
                      </a:r>
                      <a:endParaRPr kumimoji="1" lang="en-US" altLang="ja-JP" b="1" dirty="0" smtClean="0"/>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tc>
                <a:tc>
                  <a:txBody>
                    <a:bodyPr/>
                    <a:lstStyle/>
                    <a:p>
                      <a:pPr algn="r"/>
                      <a:r>
                        <a:rPr kumimoji="1" lang="ja-JP" altLang="en-US" dirty="0" smtClean="0"/>
                        <a:t>９，０５３千円</a:t>
                      </a:r>
                      <a:endParaRPr kumimoji="1" lang="ja-JP" altLang="en-US" dirty="0"/>
                    </a:p>
                  </a:txBody>
                  <a:tcPr anchor="ctr">
                    <a:lnB w="12700" cap="flat" cmpd="sng" algn="ctr">
                      <a:solidFill>
                        <a:schemeClr val="tx1"/>
                      </a:solidFill>
                      <a:prstDash val="solid"/>
                      <a:round/>
                      <a:headEnd type="none" w="med" len="med"/>
                      <a:tailEnd type="none" w="med" len="med"/>
                    </a:lnB>
                  </a:tcPr>
                </a:tc>
                <a:tc>
                  <a:txBody>
                    <a:bodyPr/>
                    <a:lstStyle/>
                    <a:p>
                      <a:pPr algn="r"/>
                      <a:r>
                        <a:rPr kumimoji="1" lang="ja-JP" altLang="en-US" dirty="0" smtClean="0"/>
                        <a:t>１４，０００千円</a:t>
                      </a:r>
                      <a:endParaRPr kumimoji="1" lang="ja-JP" altLang="en-US" dirty="0"/>
                    </a:p>
                  </a:txBody>
                  <a:tcPr anchor="ctr">
                    <a:lnB w="12700" cap="flat" cmpd="sng" algn="ctr">
                      <a:solidFill>
                        <a:schemeClr val="tx1"/>
                      </a:solidFill>
                      <a:prstDash val="solid"/>
                      <a:round/>
                      <a:headEnd type="none" w="med" len="med"/>
                      <a:tailEnd type="none" w="med" len="med"/>
                    </a:lnB>
                  </a:tcPr>
                </a:tc>
                <a:tc>
                  <a:txBody>
                    <a:bodyPr/>
                    <a:lstStyle/>
                    <a:p>
                      <a:pPr marL="0" marR="0" lvl="0" indent="0" algn="l" defTabSz="719953" rtl="0" eaLnBrk="1" fontAlgn="auto" latinLnBrk="0" hangingPunct="1">
                        <a:lnSpc>
                          <a:spcPct val="100000"/>
                        </a:lnSpc>
                        <a:spcBef>
                          <a:spcPts val="0"/>
                        </a:spcBef>
                        <a:spcAft>
                          <a:spcPts val="0"/>
                        </a:spcAft>
                        <a:buClrTx/>
                        <a:buSzTx/>
                        <a:buFontTx/>
                        <a:buNone/>
                        <a:tabLst/>
                        <a:defRPr/>
                      </a:pPr>
                      <a:r>
                        <a:rPr kumimoji="1" lang="ja-JP" altLang="en-US" dirty="0" smtClean="0"/>
                        <a:t>一関図書館の平成</a:t>
                      </a:r>
                      <a:r>
                        <a:rPr kumimoji="1" lang="en-US" altLang="ja-JP" dirty="0" smtClean="0"/>
                        <a:t>30</a:t>
                      </a:r>
                      <a:r>
                        <a:rPr kumimoji="1" lang="ja-JP" altLang="en-US" dirty="0" smtClean="0"/>
                        <a:t>年度決算額１３，９６４千円を参考</a:t>
                      </a: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6475069"/>
                  </a:ext>
                </a:extLst>
              </a:tr>
              <a:tr h="361817">
                <a:tc gridSpan="2">
                  <a:txBody>
                    <a:bodyPr/>
                    <a:lstStyle/>
                    <a:p>
                      <a:r>
                        <a:rPr kumimoji="1" lang="ja-JP" altLang="en-US" b="1" dirty="0" smtClean="0"/>
                        <a:t>④機器借上料　等</a:t>
                      </a:r>
                      <a:endParaRPr kumimoji="1" lang="ja-JP" altLang="en-US" sz="1100" dirty="0" smtClean="0"/>
                    </a:p>
                  </a:txBody>
                  <a:tcPr anchor="ctr">
                    <a:lnT w="12700" cap="flat" cmpd="sng" algn="ctr">
                      <a:solidFill>
                        <a:schemeClr val="tx1"/>
                      </a:solidFill>
                      <a:prstDash val="solid"/>
                      <a:round/>
                      <a:headEnd type="none" w="med" len="med"/>
                      <a:tailEnd type="none" w="med" len="med"/>
                    </a:lnT>
                  </a:tcPr>
                </a:tc>
                <a:tc hMerge="1">
                  <a:txBody>
                    <a:bodyPr/>
                    <a:lstStyle/>
                    <a:p>
                      <a:endParaRPr kumimoji="1" lang="ja-JP" altLang="en-US"/>
                    </a:p>
                  </a:txBody>
                  <a:tcPr/>
                </a:tc>
                <a:tc>
                  <a:txBody>
                    <a:bodyPr/>
                    <a:lstStyle/>
                    <a:p>
                      <a:pPr algn="r"/>
                      <a:r>
                        <a:rPr kumimoji="1" lang="ja-JP" altLang="en-US" dirty="0" smtClean="0"/>
                        <a:t>１５，８０３千円</a:t>
                      </a:r>
                      <a:endParaRPr kumimoji="1" lang="ja-JP" altLang="en-US" dirty="0"/>
                    </a:p>
                  </a:txBody>
                  <a:tcPr anchor="ctr">
                    <a:lnT w="12700" cap="flat" cmpd="sng" algn="ctr">
                      <a:solidFill>
                        <a:schemeClr val="tx1"/>
                      </a:solidFill>
                      <a:prstDash val="solid"/>
                      <a:round/>
                      <a:headEnd type="none" w="med" len="med"/>
                      <a:tailEnd type="none" w="med" len="med"/>
                    </a:lnT>
                  </a:tcPr>
                </a:tc>
                <a:tc>
                  <a:txBody>
                    <a:bodyPr/>
                    <a:lstStyle/>
                    <a:p>
                      <a:pPr algn="r"/>
                      <a:r>
                        <a:rPr kumimoji="1" lang="ja-JP" altLang="en-US" dirty="0" smtClean="0"/>
                        <a:t>１６，１０３千円</a:t>
                      </a:r>
                      <a:endParaRPr kumimoji="1" lang="ja-JP" altLang="en-US" dirty="0"/>
                    </a:p>
                  </a:txBody>
                  <a:tcPr anchor="ctr">
                    <a:lnT w="12700" cap="flat" cmpd="sng" algn="ctr">
                      <a:solidFill>
                        <a:schemeClr val="tx1"/>
                      </a:solidFill>
                      <a:prstDash val="solid"/>
                      <a:round/>
                      <a:headEnd type="none" w="med" len="med"/>
                      <a:tailEnd type="none" w="med" len="med"/>
                    </a:lnT>
                  </a:tcPr>
                </a:tc>
                <a:tc>
                  <a:txBody>
                    <a:bodyPr/>
                    <a:lstStyle/>
                    <a:p>
                      <a:pPr marL="0" marR="0" lvl="0" indent="0" algn="l" defTabSz="719953" rtl="0" eaLnBrk="1" fontAlgn="auto" latinLnBrk="0" hangingPunct="1">
                        <a:lnSpc>
                          <a:spcPct val="100000"/>
                        </a:lnSpc>
                        <a:spcBef>
                          <a:spcPts val="0"/>
                        </a:spcBef>
                        <a:spcAft>
                          <a:spcPts val="0"/>
                        </a:spcAft>
                        <a:buClrTx/>
                        <a:buSzTx/>
                        <a:buFontTx/>
                        <a:buNone/>
                        <a:tabLst/>
                        <a:defRPr/>
                      </a:pPr>
                      <a:r>
                        <a:rPr kumimoji="1" lang="ja-JP" altLang="en-US" dirty="0" smtClean="0"/>
                        <a:t>図書館情報システム、</a:t>
                      </a:r>
                      <a:r>
                        <a:rPr kumimoji="1" lang="en-US" altLang="ja-JP" dirty="0" smtClean="0"/>
                        <a:t>Wi-Fi</a:t>
                      </a:r>
                      <a:r>
                        <a:rPr kumimoji="1" lang="ja-JP" altLang="en-US" dirty="0" smtClean="0"/>
                        <a:t>設備等、業者見積もり参考</a:t>
                      </a:r>
                    </a:p>
                  </a:txBody>
                  <a:tcPr anchor="ctr" anchorCtr="1">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549624217"/>
                  </a:ext>
                </a:extLst>
              </a:tr>
              <a:tr h="1376965">
                <a:tc gridSpan="2">
                  <a:txBody>
                    <a:bodyPr/>
                    <a:lstStyle/>
                    <a:p>
                      <a:r>
                        <a:rPr kumimoji="1" lang="ja-JP" altLang="en-US" b="1" dirty="0" smtClean="0"/>
                        <a:t>⑤図書購入費　等</a:t>
                      </a:r>
                      <a:endParaRPr kumimoji="1" lang="en-US" altLang="ja-JP" sz="1100" dirty="0" smtClean="0"/>
                    </a:p>
                  </a:txBody>
                  <a:tcPr anchor="ctr">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a:txBody>
                    <a:bodyPr/>
                    <a:lstStyle/>
                    <a:p>
                      <a:pPr algn="r"/>
                      <a:r>
                        <a:rPr kumimoji="1" lang="ja-JP" altLang="en-US" dirty="0" smtClean="0"/>
                        <a:t>７，７４２千円</a:t>
                      </a:r>
                      <a:endParaRPr kumimoji="1" lang="ja-JP" altLang="en-US" dirty="0"/>
                    </a:p>
                  </a:txBody>
                  <a:tcPr anchor="ctr">
                    <a:lnB w="12700" cap="flat" cmpd="sng" algn="ctr">
                      <a:solidFill>
                        <a:schemeClr val="tx1"/>
                      </a:solidFill>
                      <a:prstDash val="solid"/>
                      <a:round/>
                      <a:headEnd type="none" w="med" len="med"/>
                      <a:tailEnd type="none" w="med" len="med"/>
                    </a:lnB>
                  </a:tcPr>
                </a:tc>
                <a:tc>
                  <a:txBody>
                    <a:bodyPr/>
                    <a:lstStyle/>
                    <a:p>
                      <a:pPr algn="r"/>
                      <a:r>
                        <a:rPr kumimoji="1" lang="ja-JP" altLang="en-US" dirty="0" smtClean="0">
                          <a:solidFill>
                            <a:srgbClr val="FF0000"/>
                          </a:solidFill>
                        </a:rPr>
                        <a:t>仮定）</a:t>
                      </a:r>
                      <a:r>
                        <a:rPr kumimoji="1" lang="ja-JP" altLang="en-US" dirty="0" smtClean="0"/>
                        <a:t>５１，５００</a:t>
                      </a:r>
                      <a:endParaRPr kumimoji="1" lang="en-US" altLang="ja-JP" dirty="0" smtClean="0"/>
                    </a:p>
                    <a:p>
                      <a:pPr algn="r"/>
                      <a:r>
                        <a:rPr kumimoji="1" lang="ja-JP" altLang="en-US" dirty="0" smtClean="0"/>
                        <a:t>千円</a:t>
                      </a:r>
                      <a:endParaRPr kumimoji="1" lang="ja-JP" altLang="en-US" dirty="0"/>
                    </a:p>
                  </a:txBody>
                  <a:tcPr anchor="ctr">
                    <a:lnB w="12700" cap="flat" cmpd="sng" algn="ctr">
                      <a:solidFill>
                        <a:schemeClr val="tx1"/>
                      </a:solidFill>
                      <a:prstDash val="solid"/>
                      <a:round/>
                      <a:headEnd type="none" w="med" len="med"/>
                      <a:tailEnd type="none" w="med" len="med"/>
                    </a:lnB>
                  </a:tcPr>
                </a:tc>
                <a:tc>
                  <a:txBody>
                    <a:bodyPr/>
                    <a:lstStyle/>
                    <a:p>
                      <a:pPr algn="l"/>
                      <a:r>
                        <a:rPr kumimoji="1" lang="ja-JP" altLang="en-US" sz="1200" dirty="0" smtClean="0"/>
                        <a:t>一関市立図書館の図書購入費は、一関図書館開館当初からの</a:t>
                      </a:r>
                      <a:r>
                        <a:rPr kumimoji="1" lang="en-US" altLang="ja-JP" sz="1200" dirty="0" smtClean="0"/>
                        <a:t>10</a:t>
                      </a:r>
                      <a:r>
                        <a:rPr kumimoji="1" lang="ja-JP" altLang="en-US" sz="1200" dirty="0" smtClean="0"/>
                        <a:t>年間、８館分全体で</a:t>
                      </a:r>
                      <a:r>
                        <a:rPr kumimoji="1" lang="en-US" altLang="ja-JP" sz="1200" dirty="0" smtClean="0"/>
                        <a:t>1</a:t>
                      </a:r>
                      <a:r>
                        <a:rPr kumimoji="1" lang="ja-JP" altLang="en-US" sz="1200" dirty="0" smtClean="0"/>
                        <a:t>億円の予算。</a:t>
                      </a:r>
                      <a:endParaRPr kumimoji="1" lang="en-US" altLang="ja-JP" sz="1200" dirty="0" smtClean="0"/>
                    </a:p>
                    <a:p>
                      <a:pPr algn="l"/>
                      <a:r>
                        <a:rPr kumimoji="1" lang="ja-JP" altLang="en-US" sz="1200" dirty="0" smtClean="0"/>
                        <a:t>うち一関図書館（</a:t>
                      </a:r>
                      <a:r>
                        <a:rPr kumimoji="1" lang="en-US" altLang="ja-JP" sz="1200" dirty="0" smtClean="0"/>
                        <a:t>H31.4.1</a:t>
                      </a:r>
                      <a:r>
                        <a:rPr kumimoji="1" lang="ja-JP" altLang="en-US" sz="1200" dirty="0" smtClean="0"/>
                        <a:t>）の購入冊数割合は</a:t>
                      </a:r>
                      <a:r>
                        <a:rPr kumimoji="1" lang="en-US" altLang="ja-JP" sz="1200" dirty="0" smtClean="0"/>
                        <a:t>51.5</a:t>
                      </a:r>
                      <a:r>
                        <a:rPr kumimoji="1" lang="ja-JP" altLang="en-US" sz="1200" dirty="0" smtClean="0"/>
                        <a:t>％</a:t>
                      </a:r>
                      <a:endParaRPr kumimoji="1" lang="en-US" altLang="ja-JP" sz="1200" dirty="0" smtClean="0"/>
                    </a:p>
                    <a:p>
                      <a:pPr algn="l"/>
                      <a:r>
                        <a:rPr kumimoji="1" lang="ja-JP" altLang="en-US" sz="1200" dirty="0" smtClean="0"/>
                        <a:t>　⇒　仮定として、</a:t>
                      </a:r>
                      <a:r>
                        <a:rPr kumimoji="1" lang="en-US" altLang="ja-JP" sz="1200" dirty="0" smtClean="0"/>
                        <a:t>1</a:t>
                      </a:r>
                      <a:r>
                        <a:rPr kumimoji="1" lang="ja-JP" altLang="en-US" sz="1200" dirty="0" smtClean="0"/>
                        <a:t>億円の</a:t>
                      </a:r>
                      <a:r>
                        <a:rPr kumimoji="1" lang="en-US" altLang="ja-JP" sz="1200" dirty="0" smtClean="0"/>
                        <a:t>51.5%</a:t>
                      </a:r>
                      <a:r>
                        <a:rPr kumimoji="1" lang="ja-JP" altLang="en-US" sz="1200" dirty="0" smtClean="0"/>
                        <a:t>で試算</a:t>
                      </a:r>
                      <a:endParaRPr kumimoji="1" lang="en-US" altLang="ja-JP" sz="1200" dirty="0" smtClean="0"/>
                    </a:p>
                  </a:txBody>
                  <a:tcPr anchor="ctr" anchorCtr="1">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0254547"/>
                  </a:ext>
                </a:extLst>
              </a:tr>
              <a:tr h="393767">
                <a:tc gridSpan="2">
                  <a:txBody>
                    <a:bodyPr/>
                    <a:lstStyle/>
                    <a:p>
                      <a:pPr algn="ctr"/>
                      <a:r>
                        <a:rPr kumimoji="1" lang="ja-JP" altLang="en-US" sz="1800" dirty="0" smtClean="0"/>
                        <a:t>合計</a:t>
                      </a:r>
                      <a:endParaRPr kumimoji="1" lang="ja-JP" altLang="en-US" sz="1800" dirty="0"/>
                    </a:p>
                  </a:txBody>
                  <a:tcPr anchor="ctr">
                    <a:lnT w="12700" cap="flat" cmpd="sng" algn="ctr">
                      <a:solidFill>
                        <a:schemeClr val="tx1"/>
                      </a:solidFill>
                      <a:prstDash val="solid"/>
                      <a:round/>
                      <a:headEnd type="none" w="med" len="med"/>
                      <a:tailEnd type="none" w="med" len="med"/>
                    </a:lnT>
                  </a:tcPr>
                </a:tc>
                <a:tc hMerge="1">
                  <a:txBody>
                    <a:bodyPr/>
                    <a:lstStyle/>
                    <a:p>
                      <a:endParaRPr kumimoji="1" lang="ja-JP" altLang="en-US"/>
                    </a:p>
                  </a:txBody>
                  <a:tcPr/>
                </a:tc>
                <a:tc>
                  <a:txBody>
                    <a:bodyPr/>
                    <a:lstStyle/>
                    <a:p>
                      <a:pPr algn="r"/>
                      <a:r>
                        <a:rPr kumimoji="1" lang="ja-JP" altLang="en-US" dirty="0" smtClean="0"/>
                        <a:t>８３，０３７千円</a:t>
                      </a:r>
                      <a:endParaRPr kumimoji="1" lang="ja-JP" altLang="en-US" dirty="0"/>
                    </a:p>
                  </a:txBody>
                  <a:tcPr anchor="ctr">
                    <a:lnT w="12700" cap="flat" cmpd="sng" algn="ctr">
                      <a:solidFill>
                        <a:schemeClr val="tx1"/>
                      </a:solidFill>
                      <a:prstDash val="solid"/>
                      <a:round/>
                      <a:headEnd type="none" w="med" len="med"/>
                      <a:tailEnd type="none" w="med" len="med"/>
                    </a:lnT>
                  </a:tcPr>
                </a:tc>
                <a:tc>
                  <a:txBody>
                    <a:bodyPr/>
                    <a:lstStyle/>
                    <a:p>
                      <a:pPr algn="r"/>
                      <a:r>
                        <a:rPr kumimoji="1" lang="ja-JP" altLang="en-US" dirty="0" smtClean="0"/>
                        <a:t>１９８，７５２千円</a:t>
                      </a:r>
                      <a:endParaRPr kumimoji="1" lang="ja-JP" altLang="en-US" dirty="0"/>
                    </a:p>
                  </a:txBody>
                  <a:tcPr anchor="ctr">
                    <a:lnT w="12700" cap="flat" cmpd="sng" algn="ctr">
                      <a:solidFill>
                        <a:schemeClr val="tx1"/>
                      </a:solidFill>
                      <a:prstDash val="solid"/>
                      <a:round/>
                      <a:headEnd type="none" w="med" len="med"/>
                      <a:tailEnd type="none" w="med" len="med"/>
                    </a:lnT>
                  </a:tcPr>
                </a:tc>
                <a:tc>
                  <a:txBody>
                    <a:bodyPr/>
                    <a:lstStyle/>
                    <a:p>
                      <a:pPr algn="r"/>
                      <a:endParaRPr kumimoji="1" lang="ja-JP" altLang="en-US" dirty="0"/>
                    </a:p>
                  </a:txBody>
                  <a:tcPr anchor="ctr" anchorCtr="1">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63885473"/>
                  </a:ext>
                </a:extLst>
              </a:tr>
            </a:tbl>
          </a:graphicData>
        </a:graphic>
      </p:graphicFrame>
      <p:sp>
        <p:nvSpPr>
          <p:cNvPr id="10" name="コンテンツ プレースホルダー 2"/>
          <p:cNvSpPr txBox="1">
            <a:spLocks/>
          </p:cNvSpPr>
          <p:nvPr/>
        </p:nvSpPr>
        <p:spPr>
          <a:xfrm>
            <a:off x="433884" y="6566303"/>
            <a:ext cx="8910876" cy="607850"/>
          </a:xfrm>
          <a:prstGeom prst="rect">
            <a:avLst/>
          </a:prstGeom>
        </p:spPr>
        <p:txBody>
          <a:bodyPr vert="horz" lIns="91440" tIns="45720" rIns="91440" bIns="45720" rtlCol="0">
            <a:normAutofit/>
          </a:bodyPr>
          <a:lstStyle>
            <a:lvl1pPr marL="179988" indent="-179988" algn="l" defTabSz="719953" rtl="0" eaLnBrk="1" latinLnBrk="0" hangingPunct="1">
              <a:lnSpc>
                <a:spcPct val="90000"/>
              </a:lnSpc>
              <a:spcBef>
                <a:spcPts val="787"/>
              </a:spcBef>
              <a:buFont typeface="Arial" panose="020B0604020202020204" pitchFamily="34" charset="0"/>
              <a:buChar char="•"/>
              <a:defRPr kumimoji="1" sz="2205" kern="1200">
                <a:solidFill>
                  <a:schemeClr val="tx1"/>
                </a:solidFill>
                <a:latin typeface="+mn-lt"/>
                <a:ea typeface="+mn-ea"/>
                <a:cs typeface="+mn-cs"/>
              </a:defRPr>
            </a:lvl1pPr>
            <a:lvl2pPr marL="539965" indent="-179988" algn="l" defTabSz="719953" rtl="0" eaLnBrk="1" latinLnBrk="0" hangingPunct="1">
              <a:lnSpc>
                <a:spcPct val="90000"/>
              </a:lnSpc>
              <a:spcBef>
                <a:spcPts val="394"/>
              </a:spcBef>
              <a:buFont typeface="Arial" panose="020B0604020202020204" pitchFamily="34" charset="0"/>
              <a:buChar char="•"/>
              <a:defRPr kumimoji="1" sz="1890" kern="1200">
                <a:solidFill>
                  <a:schemeClr val="tx1"/>
                </a:solidFill>
                <a:latin typeface="+mn-lt"/>
                <a:ea typeface="+mn-ea"/>
                <a:cs typeface="+mn-cs"/>
              </a:defRPr>
            </a:lvl2pPr>
            <a:lvl3pPr marL="899941" indent="-179988" algn="l" defTabSz="719953" rtl="0" eaLnBrk="1" latinLnBrk="0" hangingPunct="1">
              <a:lnSpc>
                <a:spcPct val="90000"/>
              </a:lnSpc>
              <a:spcBef>
                <a:spcPts val="394"/>
              </a:spcBef>
              <a:buFont typeface="Arial" panose="020B0604020202020204" pitchFamily="34" charset="0"/>
              <a:buChar char="•"/>
              <a:defRPr kumimoji="1" sz="1575" kern="1200">
                <a:solidFill>
                  <a:schemeClr val="tx1"/>
                </a:solidFill>
                <a:latin typeface="+mn-lt"/>
                <a:ea typeface="+mn-ea"/>
                <a:cs typeface="+mn-cs"/>
              </a:defRPr>
            </a:lvl3pPr>
            <a:lvl4pPr marL="1259917"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4pPr>
            <a:lvl5pPr marL="1619894"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5pPr>
            <a:lvl6pPr marL="1979870"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6pPr>
            <a:lvl7pPr marL="2339847"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7pPr>
            <a:lvl8pPr marL="2699823"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8pPr>
            <a:lvl9pPr marL="3059800" indent="-179988" algn="l" defTabSz="719953" rtl="0" eaLnBrk="1" latinLnBrk="0" hangingPunct="1">
              <a:lnSpc>
                <a:spcPct val="90000"/>
              </a:lnSpc>
              <a:spcBef>
                <a:spcPts val="394"/>
              </a:spcBef>
              <a:buFont typeface="Arial" panose="020B0604020202020204" pitchFamily="34" charset="0"/>
              <a:buChar char="•"/>
              <a:defRPr kumimoji="1" sz="1417"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sz="1600" dirty="0" smtClean="0">
                <a:latin typeface="メイリオ" panose="020B0604030504040204" pitchFamily="50" charset="-128"/>
                <a:ea typeface="メイリオ" panose="020B0604030504040204" pitchFamily="50" charset="-128"/>
              </a:rPr>
              <a:t>　</a:t>
            </a:r>
            <a:r>
              <a:rPr lang="en-US" altLang="ja-JP" sz="1600" dirty="0" smtClean="0">
                <a:latin typeface="メイリオ" panose="020B0604030504040204" pitchFamily="50" charset="-128"/>
                <a:ea typeface="メイリオ" panose="020B0604030504040204" pitchFamily="50" charset="-128"/>
              </a:rPr>
              <a:t>※</a:t>
            </a:r>
            <a:r>
              <a:rPr lang="ja-JP" altLang="en-US" sz="1600" dirty="0" smtClean="0">
                <a:latin typeface="メイリオ" panose="020B0604030504040204" pitchFamily="50" charset="-128"/>
                <a:ea typeface="メイリオ" panose="020B0604030504040204" pitchFamily="50" charset="-128"/>
              </a:rPr>
              <a:t>光熱水費と施設管理、システム等は、一関市立一関図書館の平成</a:t>
            </a:r>
            <a:r>
              <a:rPr lang="en-US" altLang="ja-JP" sz="1600" dirty="0" smtClean="0">
                <a:latin typeface="メイリオ" panose="020B0604030504040204" pitchFamily="50" charset="-128"/>
                <a:ea typeface="メイリオ" panose="020B0604030504040204" pitchFamily="50" charset="-128"/>
              </a:rPr>
              <a:t>30</a:t>
            </a:r>
            <a:r>
              <a:rPr lang="ja-JP" altLang="en-US" sz="1600" dirty="0" smtClean="0">
                <a:latin typeface="メイリオ" panose="020B0604030504040204" pitchFamily="50" charset="-128"/>
                <a:ea typeface="メイリオ" panose="020B0604030504040204" pitchFamily="50" charset="-128"/>
              </a:rPr>
              <a:t>年度決算額を参考</a:t>
            </a:r>
            <a:endParaRPr lang="en-US" altLang="ja-JP" sz="2400" dirty="0" smtClean="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97085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3918858"/>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0" y="3280230"/>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1407886" y="2052354"/>
            <a:ext cx="7460343" cy="769441"/>
          </a:xfrm>
          <a:prstGeom prst="rect">
            <a:avLst/>
          </a:prstGeom>
          <a:noFill/>
        </p:spPr>
        <p:txBody>
          <a:bodyPr wrap="square" rtlCol="0">
            <a:spAutoFit/>
          </a:bodyPr>
          <a:lstStyle/>
          <a:p>
            <a:pPr algn="ctr"/>
            <a:r>
              <a:rPr kumimoji="1" lang="ja-JP" altLang="en-US" sz="4400" b="1" dirty="0" smtClean="0">
                <a:latin typeface="メイリオ" panose="020B0604030504040204" pitchFamily="50" charset="-128"/>
                <a:ea typeface="メイリオ" panose="020B0604030504040204" pitchFamily="50" charset="-128"/>
              </a:rPr>
              <a:t>ワークショップの概要</a:t>
            </a:r>
            <a:endParaRPr kumimoji="1" lang="en-US" altLang="ja-JP" sz="4400" b="1" dirty="0" smtClean="0">
              <a:latin typeface="メイリオ" panose="020B0604030504040204" pitchFamily="50" charset="-128"/>
              <a:ea typeface="メイリオ" panose="020B0604030504040204" pitchFamily="50" charset="-128"/>
            </a:endParaRPr>
          </a:p>
        </p:txBody>
      </p:sp>
      <p:sp>
        <p:nvSpPr>
          <p:cNvPr id="6"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32</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541680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p:cNvSpPr txBox="1">
            <a:spLocks/>
          </p:cNvSpPr>
          <p:nvPr/>
        </p:nvSpPr>
        <p:spPr>
          <a:xfrm>
            <a:off x="298799" y="737561"/>
            <a:ext cx="9640666" cy="1643689"/>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buNone/>
            </a:pPr>
            <a:r>
              <a:rPr lang="ja-JP" altLang="en-US" sz="2400" dirty="0" smtClean="0">
                <a:latin typeface="メイリオ" panose="020B0604030504040204" pitchFamily="50" charset="-128"/>
                <a:ea typeface="メイリオ" panose="020B0604030504040204" pitchFamily="50" charset="-128"/>
              </a:rPr>
              <a:t>シンポジウム</a:t>
            </a:r>
            <a:r>
              <a:rPr lang="ja-JP" altLang="en-US" sz="2400" dirty="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ワークショップ開催計画公表（Ｒ２、３月議会）</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・コロナ禍でシンポジウム開催断念</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・ワークショップ開催遅延　　　７月～</a:t>
            </a:r>
            <a:r>
              <a:rPr lang="en-US" altLang="ja-JP" sz="2400" dirty="0" smtClean="0">
                <a:latin typeface="メイリオ" panose="020B0604030504040204" pitchFamily="50" charset="-128"/>
                <a:ea typeface="メイリオ" panose="020B0604030504040204" pitchFamily="50" charset="-128"/>
              </a:rPr>
              <a:t>10</a:t>
            </a:r>
            <a:r>
              <a:rPr lang="ja-JP" altLang="en-US" sz="2400" dirty="0" smtClean="0">
                <a:latin typeface="メイリオ" panose="020B0604030504040204" pitchFamily="50" charset="-128"/>
                <a:ea typeface="メイリオ" panose="020B0604030504040204" pitchFamily="50" charset="-128"/>
              </a:rPr>
              <a:t>月に開催</a:t>
            </a:r>
            <a:endParaRPr lang="ja-JP" altLang="en-US" sz="2400" dirty="0">
              <a:latin typeface="メイリオ" panose="020B0604030504040204" pitchFamily="50" charset="-128"/>
              <a:ea typeface="メイリオ" panose="020B0604030504040204" pitchFamily="50" charset="-128"/>
            </a:endParaRPr>
          </a:p>
        </p:txBody>
      </p:sp>
      <p:sp>
        <p:nvSpPr>
          <p:cNvPr id="15" name="テキスト ボックス 14"/>
          <p:cNvSpPr txBox="1"/>
          <p:nvPr/>
        </p:nvSpPr>
        <p:spPr>
          <a:xfrm>
            <a:off x="0" y="65164"/>
            <a:ext cx="10331450" cy="461665"/>
          </a:xfrm>
          <a:prstGeom prst="rect">
            <a:avLst/>
          </a:prstGeom>
          <a:noFill/>
        </p:spPr>
        <p:txBody>
          <a:bodyPr wrap="square" rtlCol="0">
            <a:spAutoFit/>
          </a:bodyPr>
          <a:lstStyle/>
          <a:p>
            <a:r>
              <a:rPr kumimoji="1" lang="ja-JP" altLang="en-US" sz="2400" b="1" dirty="0" smtClean="0">
                <a:solidFill>
                  <a:schemeClr val="bg1"/>
                </a:solidFill>
                <a:latin typeface="メイリオ" panose="020B0604030504040204" pitchFamily="50" charset="-128"/>
                <a:ea typeface="メイリオ" panose="020B0604030504040204" pitchFamily="50" charset="-128"/>
              </a:rPr>
              <a:t>　としょかんワークショップ「みんなで話そう未来の図書館」の概要</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17"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33</a:t>
            </a:fld>
            <a:endParaRPr kumimoji="1" lang="ja-JP" altLang="en-US" sz="2000" dirty="0">
              <a:latin typeface="メイリオ" panose="020B0604030504040204" pitchFamily="50" charset="-128"/>
              <a:ea typeface="メイリオ" panose="020B0604030504040204" pitchFamily="50" charset="-128"/>
            </a:endParaRPr>
          </a:p>
        </p:txBody>
      </p:sp>
      <p:sp>
        <p:nvSpPr>
          <p:cNvPr id="18" name="Rectangle 3"/>
          <p:cNvSpPr>
            <a:spLocks noChangeArrowheads="1"/>
          </p:cNvSpPr>
          <p:nvPr/>
        </p:nvSpPr>
        <p:spPr bwMode="auto">
          <a:xfrm>
            <a:off x="226178" y="1954810"/>
            <a:ext cx="9785905" cy="2751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defTabSz="914400" eaLnBrk="0" fontAlgn="base" hangingPunct="0">
              <a:lnSpc>
                <a:spcPct val="120000"/>
              </a:lnSpc>
              <a:spcBef>
                <a:spcPct val="0"/>
              </a:spcBef>
              <a:spcAft>
                <a:spcPct val="0"/>
              </a:spcAft>
            </a:pPr>
            <a:r>
              <a:rPr lang="ja-JP" altLang="en-US" sz="2400" b="1"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高校生・２０代編</a:t>
            </a:r>
            <a:endParaRPr lang="en-US" altLang="ja-JP"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ct val="0"/>
              </a:spcAft>
            </a:pPr>
            <a:r>
              <a:rPr lang="ja-JP" altLang="en-US" sz="24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第１回Ｒ２年７</a:t>
            </a:r>
            <a:r>
              <a:rPr lang="en-US" altLang="ja-JP" sz="24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２５（土）</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高校生２２名　２０代１５名　計３７名</a:t>
            </a:r>
            <a:r>
              <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rPr>
              <a:t/>
            </a:r>
            <a:br>
              <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rPr>
            </a:b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・アドバイザー富士大学早川光彦教授講演</a:t>
            </a:r>
            <a:r>
              <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rPr>
              <a:t/>
            </a:r>
            <a:br>
              <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rPr>
            </a:b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・「こんな図書館がほしい！」グループワーク</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ct val="0"/>
              </a:spcAft>
            </a:pPr>
            <a:r>
              <a:rPr lang="ja-JP" altLang="en-US" sz="24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第２回Ｒ２年８</a:t>
            </a:r>
            <a:r>
              <a:rPr lang="en-US" altLang="ja-JP" sz="24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８（土）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高校生２１名　２０代１５名　計３６名</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ct val="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・班ごと　テーマ設定　発表</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19" name="テキスト ボックス 18"/>
          <p:cNvSpPr txBox="1"/>
          <p:nvPr/>
        </p:nvSpPr>
        <p:spPr>
          <a:xfrm>
            <a:off x="226178" y="4717083"/>
            <a:ext cx="9785905" cy="2228302"/>
          </a:xfrm>
          <a:prstGeom prst="rect">
            <a:avLst/>
          </a:prstGeom>
          <a:noFill/>
        </p:spPr>
        <p:txBody>
          <a:bodyPr wrap="square" rtlCol="0">
            <a:spAutoFit/>
          </a:bodyPr>
          <a:lstStyle/>
          <a:p>
            <a:pPr lvl="0" defTabSz="914400" eaLnBrk="0" fontAlgn="base" hangingPunct="0">
              <a:lnSpc>
                <a:spcPct val="120000"/>
              </a:lnSpc>
              <a:spcBef>
                <a:spcPct val="0"/>
              </a:spcBef>
              <a:spcAft>
                <a:spcPts val="60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▶発表されたアイデア例</a:t>
            </a:r>
            <a:r>
              <a:rPr lang="en-US" altLang="ja-JP"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
            </a:r>
            <a:br>
              <a:rPr lang="en-US" altLang="ja-JP"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br>
            <a:r>
              <a:rPr lang="ja-JP" altLang="en-US" sz="20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000" b="1" dirty="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本・資料</a:t>
            </a:r>
            <a:r>
              <a:rPr lang="ja-JP" altLang="en-US" sz="20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最新研究論文、大学パンフ、</a:t>
            </a:r>
            <a:r>
              <a:rPr lang="ja-JP" altLang="en-US" sz="2000" dirty="0">
                <a:latin typeface="メイリオ" panose="020B0604030504040204" pitchFamily="50" charset="-128"/>
                <a:ea typeface="メイリオ" panose="020B0604030504040204" pitchFamily="50" charset="-128"/>
                <a:cs typeface="Times New Roman" panose="02020603050405020304" pitchFamily="18" charset="0"/>
              </a:rPr>
              <a:t>就</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活資料、</a:t>
            </a:r>
            <a:r>
              <a:rPr lang="ja-JP" altLang="en-US" sz="2000" dirty="0">
                <a:latin typeface="メイリオ" panose="020B0604030504040204" pitchFamily="50" charset="-128"/>
                <a:ea typeface="メイリオ" panose="020B0604030504040204" pitchFamily="50" charset="-128"/>
                <a:cs typeface="Times New Roman" panose="02020603050405020304" pitchFamily="18" charset="0"/>
              </a:rPr>
              <a:t>本</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以外も</a:t>
            </a:r>
            <a:endParaRPr lang="en-US" altLang="ja-JP" sz="20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ts val="600"/>
              </a:spcAft>
            </a:pPr>
            <a:r>
              <a:rPr lang="ja-JP" altLang="en-US" sz="20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000" b="1" dirty="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サービス</a:t>
            </a:r>
            <a:r>
              <a:rPr lang="ja-JP" altLang="en-US" sz="20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ｗｉ</a:t>
            </a:r>
            <a:r>
              <a:rPr lang="ja-JP" altLang="en-US" sz="20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ｆｉ完備、電子書籍、話しやすい司書</a:t>
            </a:r>
            <a:endParaRPr lang="ja-JP" altLang="en-US" sz="20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ts val="600"/>
              </a:spcAft>
            </a:pPr>
            <a:r>
              <a:rPr lang="ja-JP" altLang="en-US" sz="2000" b="1" dirty="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「環境・空間</a:t>
            </a:r>
            <a:r>
              <a:rPr lang="ja-JP" altLang="en-US" sz="20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一人空間と多人数空間、飲食可能、子どもとのびのびできる空間</a:t>
            </a:r>
            <a:endParaRPr lang="ja-JP" altLang="en-US" sz="20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ts val="600"/>
              </a:spcAft>
            </a:pPr>
            <a:r>
              <a:rPr lang="ja-JP" altLang="en-US" sz="2000" b="1" dirty="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「場　所</a:t>
            </a:r>
            <a:r>
              <a:rPr lang="ja-JP" altLang="en-US" sz="2000" b="1" dirty="0" smtClean="0">
                <a:solidFill>
                  <a:schemeClr val="accent5"/>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駅近く便利、駐輪場、</a:t>
            </a:r>
            <a:r>
              <a:rPr lang="ja-JP" altLang="en-US" sz="2000" dirty="0">
                <a:latin typeface="メイリオ" panose="020B0604030504040204" pitchFamily="50" charset="-128"/>
                <a:ea typeface="メイリオ" panose="020B0604030504040204" pitchFamily="50" charset="-128"/>
                <a:cs typeface="Times New Roman" panose="02020603050405020304" pitchFamily="18" charset="0"/>
              </a:rPr>
              <a:t>電車・自転車・</a:t>
            </a:r>
            <a:r>
              <a:rPr lang="ja-JP" altLang="en-US" sz="2000" dirty="0" smtClean="0">
                <a:latin typeface="メイリオ" panose="020B0604030504040204" pitchFamily="50" charset="-128"/>
                <a:ea typeface="メイリオ" panose="020B0604030504040204" pitchFamily="50" charset="-128"/>
                <a:cs typeface="Times New Roman" panose="02020603050405020304" pitchFamily="18" charset="0"/>
              </a:rPr>
              <a:t>バスアクセス</a:t>
            </a:r>
            <a:endParaRPr lang="ja-JP" altLang="en-US" sz="20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2" name="V 字形矢印 1"/>
          <p:cNvSpPr/>
          <p:nvPr/>
        </p:nvSpPr>
        <p:spPr>
          <a:xfrm>
            <a:off x="4670878" y="1524764"/>
            <a:ext cx="467179" cy="219314"/>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8839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272771" y="821384"/>
            <a:ext cx="978590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defTabSz="914400" eaLnBrk="0" fontAlgn="base" hangingPunct="0">
              <a:lnSpc>
                <a:spcPct val="120000"/>
              </a:lnSpc>
              <a:spcBef>
                <a:spcPct val="0"/>
              </a:spcBef>
              <a:spcAft>
                <a:spcPct val="0"/>
              </a:spcAft>
            </a:pPr>
            <a:r>
              <a:rPr lang="ja-JP" altLang="en-US" sz="2400" b="1"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一般編</a:t>
            </a:r>
            <a:endParaRPr lang="en-US" altLang="ja-JP" sz="2400" b="1"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ct val="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一般公募１２名　各関係</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団体</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から１０名</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ct val="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高校生</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２０代１８名</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（第３回から参加</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　合計</a:t>
            </a:r>
            <a:r>
              <a:rPr lang="en-US" altLang="ja-JP" sz="2400" b="1" dirty="0" smtClean="0">
                <a:latin typeface="メイリオ" panose="020B0604030504040204" pitchFamily="50" charset="-128"/>
                <a:ea typeface="メイリオ" panose="020B0604030504040204" pitchFamily="50" charset="-128"/>
                <a:cs typeface="Times New Roman" panose="02020603050405020304" pitchFamily="18" charset="0"/>
              </a:rPr>
              <a:t>40</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名</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p:txBody>
      </p:sp>
      <p:graphicFrame>
        <p:nvGraphicFramePr>
          <p:cNvPr id="8" name="表 7"/>
          <p:cNvGraphicFramePr>
            <a:graphicFrameLocks noGrp="1"/>
          </p:cNvGraphicFramePr>
          <p:nvPr>
            <p:extLst>
              <p:ext uri="{D42A27DB-BD31-4B8C-83A1-F6EECF244321}">
                <p14:modId xmlns:p14="http://schemas.microsoft.com/office/powerpoint/2010/main" val="948696218"/>
              </p:ext>
            </p:extLst>
          </p:nvPr>
        </p:nvGraphicFramePr>
        <p:xfrm>
          <a:off x="474568" y="2404095"/>
          <a:ext cx="9382310" cy="4268603"/>
        </p:xfrm>
        <a:graphic>
          <a:graphicData uri="http://schemas.openxmlformats.org/drawingml/2006/table">
            <a:tbl>
              <a:tblPr firstRow="1" firstCol="1" bandRow="1">
                <a:tableStyleId>{5C22544A-7EE6-4342-B048-85BDC9FD1C3A}</a:tableStyleId>
              </a:tblPr>
              <a:tblGrid>
                <a:gridCol w="686575">
                  <a:extLst>
                    <a:ext uri="{9D8B030D-6E8A-4147-A177-3AD203B41FA5}">
                      <a16:colId xmlns:a16="http://schemas.microsoft.com/office/drawing/2014/main" val="2617754802"/>
                    </a:ext>
                  </a:extLst>
                </a:gridCol>
                <a:gridCol w="2206171">
                  <a:extLst>
                    <a:ext uri="{9D8B030D-6E8A-4147-A177-3AD203B41FA5}">
                      <a16:colId xmlns:a16="http://schemas.microsoft.com/office/drawing/2014/main" val="1532285432"/>
                    </a:ext>
                  </a:extLst>
                </a:gridCol>
                <a:gridCol w="6489564">
                  <a:extLst>
                    <a:ext uri="{9D8B030D-6E8A-4147-A177-3AD203B41FA5}">
                      <a16:colId xmlns:a16="http://schemas.microsoft.com/office/drawing/2014/main" val="1033872914"/>
                    </a:ext>
                  </a:extLst>
                </a:gridCol>
              </a:tblGrid>
              <a:tr h="259388">
                <a:tc>
                  <a:txBody>
                    <a:bodyPr/>
                    <a:lstStyle/>
                    <a:p>
                      <a:pPr algn="ctr">
                        <a:spcAft>
                          <a:spcPts val="0"/>
                        </a:spcAft>
                      </a:pP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ja-JP" sz="1400" kern="100" dirty="0">
                          <a:effectLst/>
                        </a:rPr>
                        <a:t>日時・場所</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ja-JP" sz="1100" kern="100" dirty="0">
                          <a:effectLst/>
                        </a:rPr>
                        <a:t>内　　容</a:t>
                      </a: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6420228"/>
                  </a:ext>
                </a:extLst>
              </a:tr>
              <a:tr h="690423">
                <a:tc>
                  <a:txBody>
                    <a:bodyPr/>
                    <a:lstStyle/>
                    <a:p>
                      <a:pPr algn="ctr">
                        <a:spcAft>
                          <a:spcPts val="0"/>
                        </a:spcAft>
                      </a:pPr>
                      <a:r>
                        <a:rPr lang="ja-JP" altLang="en-US" sz="1800" kern="100" dirty="0" smtClean="0">
                          <a:effectLst/>
                          <a:latin typeface="+mn-lt"/>
                          <a:ea typeface="+mn-ea"/>
                          <a:cs typeface="+mn-cs"/>
                        </a:rPr>
                        <a:t>１</a:t>
                      </a: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en-US" sz="1400" kern="100" dirty="0">
                          <a:effectLst/>
                        </a:rPr>
                        <a:t>8</a:t>
                      </a:r>
                      <a:r>
                        <a:rPr lang="ja-JP" sz="1400" kern="100" dirty="0">
                          <a:effectLst/>
                        </a:rPr>
                        <a:t>月</a:t>
                      </a:r>
                      <a:r>
                        <a:rPr lang="en-US" sz="1400" kern="100" dirty="0">
                          <a:effectLst/>
                        </a:rPr>
                        <a:t>23</a:t>
                      </a:r>
                      <a:r>
                        <a:rPr lang="ja-JP" sz="1400" kern="100" dirty="0">
                          <a:effectLst/>
                        </a:rPr>
                        <a:t>日（日</a:t>
                      </a:r>
                      <a:r>
                        <a:rPr lang="ja-JP" sz="1400" kern="100" dirty="0" smtClean="0">
                          <a:effectLst/>
                        </a:rPr>
                        <a:t>）</a:t>
                      </a:r>
                      <a:endParaRPr lang="en-US" altLang="ja-JP" sz="1400" kern="100" dirty="0" smtClean="0">
                        <a:effectLst/>
                      </a:endParaRPr>
                    </a:p>
                    <a:p>
                      <a:pPr algn="just">
                        <a:lnSpc>
                          <a:spcPts val="1500"/>
                        </a:lnSpc>
                        <a:spcAft>
                          <a:spcPts val="0"/>
                        </a:spcAft>
                      </a:pPr>
                      <a:r>
                        <a:rPr lang="en-US" sz="1400" kern="100" dirty="0" smtClean="0">
                          <a:effectLst/>
                        </a:rPr>
                        <a:t>9</a:t>
                      </a:r>
                      <a:r>
                        <a:rPr lang="ja-JP" sz="1400" kern="100" dirty="0">
                          <a:effectLst/>
                        </a:rPr>
                        <a:t>：</a:t>
                      </a:r>
                      <a:r>
                        <a:rPr lang="en-US" sz="1400" kern="100" dirty="0">
                          <a:effectLst/>
                        </a:rPr>
                        <a:t>00</a:t>
                      </a:r>
                      <a:r>
                        <a:rPr lang="ja-JP" sz="1400" kern="100" dirty="0">
                          <a:effectLst/>
                        </a:rPr>
                        <a:t>～</a:t>
                      </a:r>
                      <a:r>
                        <a:rPr lang="en-US" sz="1400" kern="100" dirty="0">
                          <a:effectLst/>
                        </a:rPr>
                        <a:t>12</a:t>
                      </a:r>
                      <a:r>
                        <a:rPr lang="ja-JP" sz="1400" kern="100" dirty="0">
                          <a:effectLst/>
                        </a:rPr>
                        <a:t>：</a:t>
                      </a:r>
                      <a:r>
                        <a:rPr lang="en-US" sz="1400" kern="100" dirty="0">
                          <a:effectLst/>
                        </a:rPr>
                        <a:t>00</a:t>
                      </a:r>
                      <a:endParaRPr lang="ja-JP" sz="1400" kern="100" dirty="0">
                        <a:effectLst/>
                      </a:endParaRPr>
                    </a:p>
                    <a:p>
                      <a:pPr algn="just">
                        <a:lnSpc>
                          <a:spcPts val="1500"/>
                        </a:lnSpc>
                        <a:spcAft>
                          <a:spcPts val="0"/>
                        </a:spcAft>
                      </a:pPr>
                      <a:r>
                        <a:rPr lang="ja-JP" sz="1400" kern="100" dirty="0">
                          <a:effectLst/>
                        </a:rPr>
                        <a:t>花巻図書館</a:t>
                      </a:r>
                      <a:r>
                        <a:rPr lang="ja-JP" sz="1400" kern="100" dirty="0" smtClean="0">
                          <a:effectLst/>
                        </a:rPr>
                        <a:t>・東和</a:t>
                      </a:r>
                      <a:r>
                        <a:rPr lang="ja-JP" sz="1400" kern="100" dirty="0">
                          <a:effectLst/>
                        </a:rPr>
                        <a:t>図書館</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ja-JP" sz="1400" b="1" kern="100" dirty="0" smtClean="0">
                          <a:effectLst/>
                        </a:rPr>
                        <a:t>図書館</a:t>
                      </a:r>
                      <a:r>
                        <a:rPr lang="ja-JP" altLang="en-US" sz="1400" b="1" kern="100" dirty="0" smtClean="0">
                          <a:effectLst/>
                        </a:rPr>
                        <a:t>見学</a:t>
                      </a:r>
                      <a:r>
                        <a:rPr lang="ja-JP" sz="1400" b="1" kern="100" dirty="0" smtClean="0">
                          <a:effectLst/>
                        </a:rPr>
                        <a:t>（</a:t>
                      </a:r>
                      <a:r>
                        <a:rPr lang="ja-JP" sz="1400" b="1" kern="100" dirty="0">
                          <a:effectLst/>
                        </a:rPr>
                        <a:t>花巻図書館と東和図書館）</a:t>
                      </a:r>
                    </a:p>
                    <a:p>
                      <a:pPr algn="just">
                        <a:lnSpc>
                          <a:spcPts val="1500"/>
                        </a:lnSpc>
                        <a:spcAft>
                          <a:spcPts val="0"/>
                        </a:spcAft>
                      </a:pPr>
                      <a:r>
                        <a:rPr lang="ja-JP" sz="1400" b="1" kern="100" dirty="0" smtClean="0">
                          <a:effectLst/>
                        </a:rPr>
                        <a:t>講演「</a:t>
                      </a:r>
                      <a:r>
                        <a:rPr lang="ja-JP" sz="1400" b="1" kern="100" dirty="0">
                          <a:effectLst/>
                        </a:rPr>
                        <a:t>図書館の可能性</a:t>
                      </a:r>
                      <a:r>
                        <a:rPr lang="ja-JP" sz="1400" b="1" kern="100" dirty="0" smtClean="0">
                          <a:effectLst/>
                        </a:rPr>
                        <a:t>」富士</a:t>
                      </a:r>
                      <a:r>
                        <a:rPr lang="ja-JP" sz="1400" b="1" kern="100" dirty="0">
                          <a:effectLst/>
                        </a:rPr>
                        <a:t>大学　早川光彦　</a:t>
                      </a:r>
                      <a:r>
                        <a:rPr lang="ja-JP" sz="1400" b="1" kern="100" dirty="0" smtClean="0">
                          <a:effectLst/>
                        </a:rPr>
                        <a:t>教授</a:t>
                      </a:r>
                      <a:r>
                        <a:rPr lang="ja-JP" altLang="en-US" sz="1400" kern="100" dirty="0" smtClean="0">
                          <a:effectLst/>
                        </a:rPr>
                        <a:t>　２１名参加</a:t>
                      </a:r>
                      <a:r>
                        <a:rPr lang="ja-JP" sz="1400" kern="100" dirty="0">
                          <a:effectLst/>
                        </a:rPr>
                        <a:t>　　</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95909426"/>
                  </a:ext>
                </a:extLst>
              </a:tr>
              <a:tr h="670524">
                <a:tc>
                  <a:txBody>
                    <a:bodyPr/>
                    <a:lstStyle/>
                    <a:p>
                      <a:pPr algn="ctr">
                        <a:spcAft>
                          <a:spcPts val="0"/>
                        </a:spcAft>
                      </a:pPr>
                      <a:r>
                        <a:rPr lang="ja-JP" altLang="en-US" sz="1800" kern="100" dirty="0" smtClean="0">
                          <a:effectLst/>
                          <a:latin typeface="+mn-lt"/>
                          <a:ea typeface="+mn-ea"/>
                          <a:cs typeface="+mn-cs"/>
                        </a:rPr>
                        <a:t>２</a:t>
                      </a: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en-US" sz="1400" kern="100" dirty="0">
                          <a:effectLst/>
                        </a:rPr>
                        <a:t>9</a:t>
                      </a:r>
                      <a:r>
                        <a:rPr lang="ja-JP" sz="1400" kern="100" dirty="0">
                          <a:effectLst/>
                        </a:rPr>
                        <a:t>月</a:t>
                      </a:r>
                      <a:r>
                        <a:rPr lang="en-US" sz="1400" kern="100" dirty="0">
                          <a:effectLst/>
                        </a:rPr>
                        <a:t>13</a:t>
                      </a:r>
                      <a:r>
                        <a:rPr lang="ja-JP" sz="1400" kern="100" dirty="0">
                          <a:effectLst/>
                        </a:rPr>
                        <a:t>日（日）</a:t>
                      </a:r>
                    </a:p>
                    <a:p>
                      <a:pPr algn="just">
                        <a:lnSpc>
                          <a:spcPts val="1500"/>
                        </a:lnSpc>
                        <a:spcAft>
                          <a:spcPts val="0"/>
                        </a:spcAft>
                      </a:pPr>
                      <a:r>
                        <a:rPr lang="en-US" sz="1400" kern="100" dirty="0" smtClean="0">
                          <a:effectLst/>
                        </a:rPr>
                        <a:t>9</a:t>
                      </a:r>
                      <a:r>
                        <a:rPr lang="ja-JP" sz="1400" kern="100" dirty="0">
                          <a:effectLst/>
                        </a:rPr>
                        <a:t>：</a:t>
                      </a:r>
                      <a:r>
                        <a:rPr lang="en-US" sz="1400" kern="100" dirty="0">
                          <a:effectLst/>
                        </a:rPr>
                        <a:t>00</a:t>
                      </a:r>
                      <a:r>
                        <a:rPr lang="ja-JP" sz="1400" kern="100" dirty="0">
                          <a:effectLst/>
                        </a:rPr>
                        <a:t>～</a:t>
                      </a:r>
                      <a:r>
                        <a:rPr lang="en-US" sz="1400" kern="100" dirty="0">
                          <a:effectLst/>
                        </a:rPr>
                        <a:t>12</a:t>
                      </a:r>
                      <a:r>
                        <a:rPr lang="ja-JP" sz="1400" kern="100" dirty="0">
                          <a:effectLst/>
                        </a:rPr>
                        <a:t>：</a:t>
                      </a:r>
                      <a:r>
                        <a:rPr lang="en-US" sz="1400" kern="100" dirty="0">
                          <a:effectLst/>
                        </a:rPr>
                        <a:t>00</a:t>
                      </a:r>
                      <a:endParaRPr lang="ja-JP" sz="1400" kern="100" dirty="0">
                        <a:effectLst/>
                      </a:endParaRPr>
                    </a:p>
                    <a:p>
                      <a:pPr algn="just">
                        <a:lnSpc>
                          <a:spcPts val="1500"/>
                        </a:lnSpc>
                        <a:spcAft>
                          <a:spcPts val="0"/>
                        </a:spcAft>
                      </a:pPr>
                      <a:r>
                        <a:rPr lang="ja-JP" sz="1400" kern="100" dirty="0" err="1">
                          <a:effectLst/>
                        </a:rPr>
                        <a:t>なはん</a:t>
                      </a:r>
                      <a:r>
                        <a:rPr lang="ja-JP" sz="1400" kern="100" dirty="0" smtClean="0">
                          <a:effectLst/>
                        </a:rPr>
                        <a:t>プラザ</a:t>
                      </a:r>
                      <a:endParaRPr lang="ja-JP" sz="1400" kern="100" dirty="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ja-JP" sz="1400" b="1" kern="100" dirty="0" smtClean="0">
                          <a:effectLst/>
                        </a:rPr>
                        <a:t>みんな</a:t>
                      </a:r>
                      <a:r>
                        <a:rPr lang="ja-JP" sz="1400" b="1" kern="100" dirty="0">
                          <a:effectLst/>
                        </a:rPr>
                        <a:t>でおさらい基本構想（説明会</a:t>
                      </a:r>
                      <a:r>
                        <a:rPr lang="ja-JP" sz="1400" b="1" kern="100" dirty="0" smtClean="0">
                          <a:effectLst/>
                        </a:rPr>
                        <a:t>）</a:t>
                      </a:r>
                      <a:endParaRPr lang="en-US" altLang="ja-JP" sz="1400" b="1" kern="100" dirty="0" smtClean="0">
                        <a:effectLst/>
                      </a:endParaRPr>
                    </a:p>
                    <a:p>
                      <a:pPr algn="just">
                        <a:lnSpc>
                          <a:spcPts val="1500"/>
                        </a:lnSpc>
                        <a:spcAft>
                          <a:spcPts val="0"/>
                        </a:spcAft>
                      </a:pPr>
                      <a:r>
                        <a:rPr lang="ja-JP" sz="1400" b="1" kern="100" dirty="0" smtClean="0">
                          <a:effectLst/>
                        </a:rPr>
                        <a:t>ワールドカフェ</a:t>
                      </a:r>
                      <a:r>
                        <a:rPr lang="ja-JP" sz="1400" b="1" kern="100" dirty="0">
                          <a:effectLst/>
                        </a:rPr>
                        <a:t>　テーマ：図書館で今「○○○○」</a:t>
                      </a:r>
                      <a:r>
                        <a:rPr lang="ja-JP" sz="1400" b="1" kern="100" dirty="0" smtClean="0">
                          <a:effectLst/>
                        </a:rPr>
                        <a:t>こと</a:t>
                      </a:r>
                      <a:r>
                        <a:rPr lang="ja-JP" altLang="en-US" sz="1400" b="1" kern="100" dirty="0" smtClean="0">
                          <a:effectLst/>
                        </a:rPr>
                        <a:t>　</a:t>
                      </a:r>
                      <a:r>
                        <a:rPr lang="ja-JP" altLang="en-US" sz="1400" kern="100" dirty="0" smtClean="0">
                          <a:effectLst/>
                          <a:latin typeface="游明朝" panose="02020400000000000000" pitchFamily="18" charset="-128"/>
                          <a:ea typeface="游明朝" panose="02020400000000000000" pitchFamily="18" charset="-128"/>
                          <a:cs typeface="Times New Roman" panose="02020603050405020304" pitchFamily="18" charset="0"/>
                        </a:rPr>
                        <a:t>２０名参加</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3460839"/>
                  </a:ext>
                </a:extLst>
              </a:tr>
              <a:tr h="864139">
                <a:tc>
                  <a:txBody>
                    <a:bodyPr/>
                    <a:lstStyle/>
                    <a:p>
                      <a:pPr algn="ctr">
                        <a:spcAft>
                          <a:spcPts val="0"/>
                        </a:spcAft>
                      </a:pPr>
                      <a:r>
                        <a:rPr lang="ja-JP" altLang="en-US" sz="1800" kern="100" dirty="0" smtClean="0">
                          <a:effectLst/>
                        </a:rPr>
                        <a:t>３</a:t>
                      </a:r>
                      <a:endParaRPr lang="ja-JP" sz="1800" kern="100" dirty="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en-US" sz="1400" kern="100" dirty="0">
                          <a:effectLst/>
                        </a:rPr>
                        <a:t>9</a:t>
                      </a:r>
                      <a:r>
                        <a:rPr lang="ja-JP" sz="1400" kern="100" dirty="0">
                          <a:effectLst/>
                        </a:rPr>
                        <a:t>月</a:t>
                      </a:r>
                      <a:r>
                        <a:rPr lang="en-US" sz="1400" kern="100" dirty="0">
                          <a:effectLst/>
                        </a:rPr>
                        <a:t>27</a:t>
                      </a:r>
                      <a:r>
                        <a:rPr lang="ja-JP" sz="1400" kern="100" dirty="0">
                          <a:effectLst/>
                        </a:rPr>
                        <a:t>日（日）</a:t>
                      </a:r>
                    </a:p>
                    <a:p>
                      <a:pPr algn="just">
                        <a:lnSpc>
                          <a:spcPts val="1500"/>
                        </a:lnSpc>
                        <a:spcAft>
                          <a:spcPts val="0"/>
                        </a:spcAft>
                      </a:pPr>
                      <a:r>
                        <a:rPr lang="en-US" sz="1400" kern="100" dirty="0" smtClean="0">
                          <a:effectLst/>
                        </a:rPr>
                        <a:t>9</a:t>
                      </a:r>
                      <a:r>
                        <a:rPr lang="ja-JP" sz="1400" kern="100" dirty="0">
                          <a:effectLst/>
                        </a:rPr>
                        <a:t>：</a:t>
                      </a:r>
                      <a:r>
                        <a:rPr lang="en-US" sz="1400" kern="100" dirty="0">
                          <a:effectLst/>
                        </a:rPr>
                        <a:t>00</a:t>
                      </a:r>
                      <a:r>
                        <a:rPr lang="ja-JP" sz="1400" kern="100" dirty="0">
                          <a:effectLst/>
                        </a:rPr>
                        <a:t>～</a:t>
                      </a:r>
                      <a:r>
                        <a:rPr lang="en-US" sz="1400" kern="100" dirty="0">
                          <a:effectLst/>
                        </a:rPr>
                        <a:t>12</a:t>
                      </a:r>
                      <a:r>
                        <a:rPr lang="ja-JP" sz="1400" kern="100" dirty="0">
                          <a:effectLst/>
                        </a:rPr>
                        <a:t>：</a:t>
                      </a:r>
                      <a:r>
                        <a:rPr lang="en-US" sz="1400" kern="100" dirty="0">
                          <a:effectLst/>
                        </a:rPr>
                        <a:t>00</a:t>
                      </a:r>
                      <a:endParaRPr lang="ja-JP" sz="1400" kern="100" dirty="0">
                        <a:effectLst/>
                      </a:endParaRPr>
                    </a:p>
                    <a:p>
                      <a:pPr algn="just">
                        <a:lnSpc>
                          <a:spcPts val="1500"/>
                        </a:lnSpc>
                        <a:spcAft>
                          <a:spcPts val="0"/>
                        </a:spcAft>
                      </a:pPr>
                      <a:r>
                        <a:rPr lang="ja-JP" sz="1400" kern="100" dirty="0">
                          <a:effectLst/>
                        </a:rPr>
                        <a:t>花巻市交流</a:t>
                      </a:r>
                      <a:r>
                        <a:rPr lang="ja-JP" sz="1400" kern="100" dirty="0" smtClean="0">
                          <a:effectLst/>
                        </a:rPr>
                        <a:t>会館</a:t>
                      </a:r>
                      <a:endParaRPr lang="ja-JP" sz="1400" kern="100" dirty="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ja-JP" sz="1400" b="1" kern="100" dirty="0" smtClean="0">
                          <a:effectLst/>
                        </a:rPr>
                        <a:t>ワークショップ</a:t>
                      </a:r>
                      <a:r>
                        <a:rPr lang="ja-JP" sz="1400" b="1" kern="100" dirty="0">
                          <a:effectLst/>
                        </a:rPr>
                        <a:t>　</a:t>
                      </a:r>
                      <a:r>
                        <a:rPr lang="ja-JP" sz="1400" b="1" kern="100" dirty="0" smtClean="0">
                          <a:effectLst/>
                        </a:rPr>
                        <a:t>新花巻</a:t>
                      </a:r>
                      <a:r>
                        <a:rPr lang="ja-JP" sz="1400" b="1" kern="100" dirty="0">
                          <a:effectLst/>
                        </a:rPr>
                        <a:t>図書館の「○○○</a:t>
                      </a:r>
                      <a:r>
                        <a:rPr lang="ja-JP" sz="1400" b="1" kern="100" dirty="0" smtClean="0">
                          <a:effectLst/>
                        </a:rPr>
                        <a:t>」</a:t>
                      </a:r>
                      <a:endParaRPr lang="en-US" altLang="ja-JP" sz="1400" b="1" kern="100" dirty="0" smtClean="0">
                        <a:effectLst/>
                      </a:endParaRPr>
                    </a:p>
                    <a:p>
                      <a:pPr algn="just">
                        <a:lnSpc>
                          <a:spcPts val="1500"/>
                        </a:lnSpc>
                        <a:spcAft>
                          <a:spcPts val="0"/>
                        </a:spcAft>
                      </a:pPr>
                      <a:r>
                        <a:rPr lang="ja-JP" sz="1400" kern="100" dirty="0" smtClean="0">
                          <a:effectLst/>
                        </a:rPr>
                        <a:t>本</a:t>
                      </a:r>
                      <a:r>
                        <a:rPr lang="ja-JP" sz="1400" kern="100" dirty="0">
                          <a:effectLst/>
                        </a:rPr>
                        <a:t>・資料・</a:t>
                      </a:r>
                      <a:r>
                        <a:rPr lang="ja-JP" sz="1400" kern="100" dirty="0" smtClean="0">
                          <a:effectLst/>
                        </a:rPr>
                        <a:t>情報</a:t>
                      </a:r>
                      <a:r>
                        <a:rPr lang="ja-JP" altLang="en-US" sz="1400" kern="100" dirty="0" smtClean="0">
                          <a:effectLst/>
                        </a:rPr>
                        <a:t>、</a:t>
                      </a:r>
                      <a:r>
                        <a:rPr lang="ja-JP" sz="1400" kern="100" dirty="0" smtClean="0">
                          <a:effectLst/>
                        </a:rPr>
                        <a:t>運営</a:t>
                      </a:r>
                      <a:r>
                        <a:rPr lang="ja-JP" sz="1400" kern="100" dirty="0">
                          <a:effectLst/>
                        </a:rPr>
                        <a:t>・</a:t>
                      </a:r>
                      <a:r>
                        <a:rPr lang="ja-JP" sz="1400" kern="100" dirty="0" smtClean="0">
                          <a:effectLst/>
                        </a:rPr>
                        <a:t>サービス</a:t>
                      </a:r>
                      <a:r>
                        <a:rPr lang="ja-JP" altLang="en-US" sz="1400" kern="100" dirty="0" smtClean="0">
                          <a:effectLst/>
                        </a:rPr>
                        <a:t>、</a:t>
                      </a:r>
                      <a:r>
                        <a:rPr lang="ja-JP" sz="1400" kern="100" dirty="0" smtClean="0">
                          <a:effectLst/>
                        </a:rPr>
                        <a:t>建物</a:t>
                      </a:r>
                      <a:r>
                        <a:rPr lang="ja-JP" sz="1400" kern="100" dirty="0">
                          <a:effectLst/>
                        </a:rPr>
                        <a:t>・環境・</a:t>
                      </a:r>
                      <a:r>
                        <a:rPr lang="ja-JP" sz="1400" kern="100" dirty="0" smtClean="0">
                          <a:effectLst/>
                        </a:rPr>
                        <a:t>施設</a:t>
                      </a:r>
                      <a:r>
                        <a:rPr lang="ja-JP" altLang="en-US" sz="1400" kern="100" dirty="0" smtClean="0">
                          <a:effectLst/>
                        </a:rPr>
                        <a:t>・家具、</a:t>
                      </a:r>
                      <a:r>
                        <a:rPr lang="ja-JP" sz="1400" kern="100" dirty="0" smtClean="0">
                          <a:effectLst/>
                        </a:rPr>
                        <a:t>など</a:t>
                      </a:r>
                      <a:r>
                        <a:rPr lang="ja-JP" altLang="en-US" sz="1400" u="none" kern="100" dirty="0" smtClean="0">
                          <a:effectLst/>
                        </a:rPr>
                        <a:t>重点を発表</a:t>
                      </a:r>
                      <a:endParaRPr lang="en-US" altLang="ja-JP" sz="1400" u="none" kern="100" dirty="0" smtClean="0">
                        <a:effectLst/>
                        <a:latin typeface="游明朝" panose="02020400000000000000" pitchFamily="18" charset="-128"/>
                        <a:ea typeface="游明朝" panose="02020400000000000000" pitchFamily="18" charset="-128"/>
                        <a:cs typeface="Times New Roman" panose="02020603050405020304" pitchFamily="18" charset="0"/>
                      </a:endParaRPr>
                    </a:p>
                    <a:p>
                      <a:pPr algn="just">
                        <a:lnSpc>
                          <a:spcPts val="1500"/>
                        </a:lnSpc>
                        <a:spcAft>
                          <a:spcPts val="0"/>
                        </a:spcAft>
                      </a:pPr>
                      <a:r>
                        <a:rPr lang="ja-JP" altLang="en-US" sz="1400" kern="100" dirty="0" smtClean="0">
                          <a:effectLst/>
                          <a:latin typeface="游明朝" panose="02020400000000000000" pitchFamily="18" charset="-128"/>
                          <a:ea typeface="游明朝" panose="02020400000000000000" pitchFamily="18" charset="-128"/>
                          <a:cs typeface="Times New Roman" panose="02020603050405020304" pitchFamily="18" charset="0"/>
                        </a:rPr>
                        <a:t>一般２１名　高校生２０代１０名　合計３１名参加</a:t>
                      </a:r>
                      <a:endParaRPr lang="en-US" altLang="ja-JP" sz="1400" kern="100" dirty="0" smtClean="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8351941"/>
                  </a:ext>
                </a:extLst>
              </a:tr>
              <a:tr h="867802">
                <a:tc>
                  <a:txBody>
                    <a:bodyPr/>
                    <a:lstStyle/>
                    <a:p>
                      <a:pPr algn="ctr">
                        <a:spcAft>
                          <a:spcPts val="0"/>
                        </a:spcAft>
                      </a:pPr>
                      <a:r>
                        <a:rPr lang="ja-JP" altLang="en-US" sz="1800" kern="100" dirty="0" smtClean="0">
                          <a:effectLst/>
                        </a:rPr>
                        <a:t>４</a:t>
                      </a:r>
                      <a:endParaRPr lang="ja-JP" sz="1800" kern="100" dirty="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en-US" sz="1400" kern="100" dirty="0">
                          <a:effectLst/>
                        </a:rPr>
                        <a:t>10</a:t>
                      </a:r>
                      <a:r>
                        <a:rPr lang="ja-JP" sz="1400" kern="100" dirty="0">
                          <a:effectLst/>
                        </a:rPr>
                        <a:t>月</a:t>
                      </a:r>
                      <a:r>
                        <a:rPr lang="en-US" sz="1400" kern="100" dirty="0">
                          <a:effectLst/>
                        </a:rPr>
                        <a:t>11</a:t>
                      </a:r>
                      <a:r>
                        <a:rPr lang="ja-JP" sz="1400" kern="100" dirty="0">
                          <a:effectLst/>
                        </a:rPr>
                        <a:t>日（日）</a:t>
                      </a:r>
                    </a:p>
                    <a:p>
                      <a:pPr algn="just">
                        <a:lnSpc>
                          <a:spcPts val="1500"/>
                        </a:lnSpc>
                        <a:spcAft>
                          <a:spcPts val="0"/>
                        </a:spcAft>
                      </a:pPr>
                      <a:r>
                        <a:rPr lang="en-US" sz="1400" kern="100" dirty="0" smtClean="0">
                          <a:effectLst/>
                        </a:rPr>
                        <a:t>9</a:t>
                      </a:r>
                      <a:r>
                        <a:rPr lang="ja-JP" sz="1400" kern="100" dirty="0">
                          <a:effectLst/>
                        </a:rPr>
                        <a:t>：</a:t>
                      </a:r>
                      <a:r>
                        <a:rPr lang="en-US" sz="1400" kern="100" dirty="0">
                          <a:effectLst/>
                        </a:rPr>
                        <a:t>00</a:t>
                      </a:r>
                      <a:r>
                        <a:rPr lang="ja-JP" sz="1400" kern="100" dirty="0">
                          <a:effectLst/>
                        </a:rPr>
                        <a:t>～</a:t>
                      </a:r>
                      <a:r>
                        <a:rPr lang="en-US" sz="1400" kern="100" dirty="0">
                          <a:effectLst/>
                        </a:rPr>
                        <a:t>12</a:t>
                      </a:r>
                      <a:r>
                        <a:rPr lang="ja-JP" sz="1400" kern="100" dirty="0">
                          <a:effectLst/>
                        </a:rPr>
                        <a:t>：</a:t>
                      </a:r>
                      <a:r>
                        <a:rPr lang="en-US" sz="1400" kern="100" dirty="0">
                          <a:effectLst/>
                        </a:rPr>
                        <a:t>00</a:t>
                      </a:r>
                      <a:endParaRPr lang="ja-JP" sz="1400" kern="100" dirty="0">
                        <a:effectLst/>
                      </a:endParaRPr>
                    </a:p>
                    <a:p>
                      <a:pPr algn="just">
                        <a:lnSpc>
                          <a:spcPts val="1500"/>
                        </a:lnSpc>
                        <a:spcAft>
                          <a:spcPts val="0"/>
                        </a:spcAft>
                      </a:pPr>
                      <a:r>
                        <a:rPr lang="ja-JP" sz="1400" kern="100" dirty="0">
                          <a:effectLst/>
                        </a:rPr>
                        <a:t>花巻市交流</a:t>
                      </a:r>
                      <a:r>
                        <a:rPr lang="ja-JP" sz="1400" kern="100" dirty="0" smtClean="0">
                          <a:effectLst/>
                        </a:rPr>
                        <a:t>会館</a:t>
                      </a:r>
                      <a:endParaRPr lang="ja-JP" sz="1400" kern="100" dirty="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ja-JP" sz="1400" b="1" kern="100" dirty="0" smtClean="0">
                          <a:effectLst/>
                        </a:rPr>
                        <a:t>ワークショップ</a:t>
                      </a:r>
                      <a:r>
                        <a:rPr lang="ja-JP" sz="1400" b="1" kern="100" dirty="0">
                          <a:effectLst/>
                        </a:rPr>
                        <a:t>　</a:t>
                      </a:r>
                      <a:r>
                        <a:rPr lang="ja-JP" sz="1400" b="1" kern="100" dirty="0" smtClean="0">
                          <a:effectLst/>
                        </a:rPr>
                        <a:t>「</a:t>
                      </a:r>
                      <a:r>
                        <a:rPr lang="ja-JP" sz="1400" b="1" kern="100" dirty="0">
                          <a:effectLst/>
                        </a:rPr>
                        <a:t>つくってみようみんなの</a:t>
                      </a:r>
                      <a:r>
                        <a:rPr lang="ja-JP" sz="1400" b="1" kern="100" dirty="0" err="1" smtClean="0">
                          <a:effectLst/>
                        </a:rPr>
                        <a:t>としょ</a:t>
                      </a:r>
                      <a:r>
                        <a:rPr lang="ja-JP" sz="1400" b="1" kern="100" dirty="0" smtClean="0">
                          <a:effectLst/>
                        </a:rPr>
                        <a:t>かん</a:t>
                      </a:r>
                      <a:r>
                        <a:rPr lang="ja-JP" sz="1400" b="1" kern="100" dirty="0">
                          <a:effectLst/>
                        </a:rPr>
                        <a:t>①」</a:t>
                      </a:r>
                    </a:p>
                    <a:p>
                      <a:pPr algn="just">
                        <a:lnSpc>
                          <a:spcPts val="1500"/>
                        </a:lnSpc>
                        <a:spcAft>
                          <a:spcPts val="0"/>
                        </a:spcAft>
                      </a:pPr>
                      <a:r>
                        <a:rPr lang="ja-JP" sz="1400" kern="100" dirty="0" smtClean="0">
                          <a:effectLst/>
                        </a:rPr>
                        <a:t>具体的</a:t>
                      </a:r>
                      <a:r>
                        <a:rPr lang="ja-JP" sz="1400" kern="100" dirty="0">
                          <a:effectLst/>
                        </a:rPr>
                        <a:t>なサービスを</a:t>
                      </a:r>
                      <a:r>
                        <a:rPr lang="ja-JP" sz="1400" kern="100" dirty="0" smtClean="0">
                          <a:effectLst/>
                        </a:rPr>
                        <a:t>考え</a:t>
                      </a:r>
                      <a:r>
                        <a:rPr lang="ja-JP" altLang="en-US" sz="1400" kern="100" dirty="0" smtClean="0">
                          <a:effectLst/>
                        </a:rPr>
                        <a:t>、基本構想</a:t>
                      </a:r>
                      <a:r>
                        <a:rPr lang="ja-JP" sz="1400" kern="100" dirty="0" smtClean="0">
                          <a:effectLst/>
                        </a:rPr>
                        <a:t>の</a:t>
                      </a:r>
                      <a:r>
                        <a:rPr lang="ja-JP" altLang="en-US" sz="1400" kern="100" dirty="0" smtClean="0">
                          <a:effectLst/>
                        </a:rPr>
                        <a:t>項目ごとに分類</a:t>
                      </a:r>
                      <a:endParaRPr lang="en-US" altLang="ja-JP" sz="1400" kern="100" dirty="0" smtClean="0">
                        <a:effectLst/>
                      </a:endParaRPr>
                    </a:p>
                    <a:p>
                      <a:pPr algn="just">
                        <a:lnSpc>
                          <a:spcPts val="1500"/>
                        </a:lnSpc>
                        <a:spcAft>
                          <a:spcPts val="0"/>
                        </a:spcAft>
                      </a:pPr>
                      <a:r>
                        <a:rPr lang="ja-JP" altLang="en-US" sz="1400" kern="100" dirty="0" smtClean="0">
                          <a:effectLst/>
                          <a:latin typeface="游明朝" panose="02020400000000000000" pitchFamily="18" charset="-128"/>
                          <a:ea typeface="游明朝" panose="02020400000000000000" pitchFamily="18" charset="-128"/>
                          <a:cs typeface="Times New Roman" panose="02020603050405020304" pitchFamily="18" charset="0"/>
                        </a:rPr>
                        <a:t>一般２１名　高校生・２０代１２名　合計３３名参加</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0450240"/>
                  </a:ext>
                </a:extLst>
              </a:tr>
              <a:tr h="901395">
                <a:tc>
                  <a:txBody>
                    <a:bodyPr/>
                    <a:lstStyle/>
                    <a:p>
                      <a:pPr algn="ctr">
                        <a:spcAft>
                          <a:spcPts val="0"/>
                        </a:spcAft>
                      </a:pPr>
                      <a:r>
                        <a:rPr lang="ja-JP" altLang="en-US" sz="1800" kern="100" dirty="0" smtClean="0">
                          <a:effectLst/>
                        </a:rPr>
                        <a:t>５</a:t>
                      </a:r>
                      <a:endParaRPr lang="ja-JP" sz="1800" kern="100" dirty="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500"/>
                        </a:lnSpc>
                        <a:spcAft>
                          <a:spcPts val="0"/>
                        </a:spcAft>
                      </a:pPr>
                      <a:r>
                        <a:rPr lang="en-US" sz="1400" kern="100" dirty="0">
                          <a:effectLst/>
                        </a:rPr>
                        <a:t>10</a:t>
                      </a:r>
                      <a:r>
                        <a:rPr lang="ja-JP" sz="1400" kern="100" dirty="0">
                          <a:effectLst/>
                        </a:rPr>
                        <a:t>月</a:t>
                      </a:r>
                      <a:r>
                        <a:rPr lang="en-US" sz="1400" kern="100" dirty="0">
                          <a:effectLst/>
                        </a:rPr>
                        <a:t>25</a:t>
                      </a:r>
                      <a:r>
                        <a:rPr lang="ja-JP" sz="1400" kern="100" dirty="0">
                          <a:effectLst/>
                        </a:rPr>
                        <a:t>日（日）</a:t>
                      </a:r>
                    </a:p>
                    <a:p>
                      <a:pPr algn="just">
                        <a:lnSpc>
                          <a:spcPts val="1500"/>
                        </a:lnSpc>
                        <a:spcAft>
                          <a:spcPts val="0"/>
                        </a:spcAft>
                      </a:pPr>
                      <a:r>
                        <a:rPr lang="en-US" sz="1400" kern="100" dirty="0" smtClean="0">
                          <a:effectLst/>
                        </a:rPr>
                        <a:t>9</a:t>
                      </a:r>
                      <a:r>
                        <a:rPr lang="ja-JP" sz="1400" kern="100" dirty="0">
                          <a:effectLst/>
                        </a:rPr>
                        <a:t>：</a:t>
                      </a:r>
                      <a:r>
                        <a:rPr lang="en-US" sz="1400" kern="100" dirty="0">
                          <a:effectLst/>
                        </a:rPr>
                        <a:t>00</a:t>
                      </a:r>
                      <a:r>
                        <a:rPr lang="ja-JP" sz="1400" kern="100" dirty="0">
                          <a:effectLst/>
                        </a:rPr>
                        <a:t>～</a:t>
                      </a:r>
                      <a:r>
                        <a:rPr lang="en-US" sz="1400" kern="100" dirty="0">
                          <a:effectLst/>
                        </a:rPr>
                        <a:t>12</a:t>
                      </a:r>
                      <a:r>
                        <a:rPr lang="ja-JP" sz="1400" kern="100" dirty="0">
                          <a:effectLst/>
                        </a:rPr>
                        <a:t>：</a:t>
                      </a:r>
                      <a:r>
                        <a:rPr lang="en-US" sz="1400" kern="100" dirty="0">
                          <a:effectLst/>
                        </a:rPr>
                        <a:t>00</a:t>
                      </a:r>
                      <a:endParaRPr lang="ja-JP" sz="1400" kern="100" dirty="0">
                        <a:effectLst/>
                      </a:endParaRPr>
                    </a:p>
                    <a:p>
                      <a:pPr algn="just">
                        <a:lnSpc>
                          <a:spcPts val="1500"/>
                        </a:lnSpc>
                        <a:spcAft>
                          <a:spcPts val="0"/>
                        </a:spcAft>
                      </a:pPr>
                      <a:r>
                        <a:rPr lang="ja-JP" sz="1400" kern="100" dirty="0">
                          <a:effectLst/>
                        </a:rPr>
                        <a:t>花巻市交流</a:t>
                      </a:r>
                      <a:r>
                        <a:rPr lang="ja-JP" sz="1400" kern="100" dirty="0" smtClean="0">
                          <a:effectLst/>
                        </a:rPr>
                        <a:t>会館</a:t>
                      </a:r>
                      <a:endParaRPr lang="ja-JP" sz="1400" kern="100" dirty="0">
                        <a:effectLs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0" indent="-133350" algn="just">
                        <a:lnSpc>
                          <a:spcPts val="1500"/>
                        </a:lnSpc>
                        <a:spcAft>
                          <a:spcPts val="0"/>
                        </a:spcAft>
                      </a:pPr>
                      <a:r>
                        <a:rPr lang="ja-JP" sz="1400" b="1" kern="100" dirty="0" smtClean="0">
                          <a:effectLst/>
                        </a:rPr>
                        <a:t>ワークショップ</a:t>
                      </a:r>
                      <a:r>
                        <a:rPr lang="ja-JP" sz="1400" b="1" kern="100" dirty="0">
                          <a:effectLst/>
                        </a:rPr>
                        <a:t>　</a:t>
                      </a:r>
                      <a:r>
                        <a:rPr lang="ja-JP" sz="1400" b="1" kern="100" dirty="0" smtClean="0">
                          <a:effectLst/>
                        </a:rPr>
                        <a:t>「</a:t>
                      </a:r>
                      <a:r>
                        <a:rPr lang="ja-JP" sz="1400" b="1" kern="100" dirty="0">
                          <a:effectLst/>
                        </a:rPr>
                        <a:t>つくってみようみんなの</a:t>
                      </a:r>
                      <a:r>
                        <a:rPr lang="ja-JP" sz="1400" b="1" kern="100" dirty="0" err="1">
                          <a:effectLst/>
                        </a:rPr>
                        <a:t>としょ</a:t>
                      </a:r>
                      <a:r>
                        <a:rPr lang="ja-JP" sz="1400" b="1" kern="100" dirty="0" smtClean="0">
                          <a:effectLst/>
                        </a:rPr>
                        <a:t>かん</a:t>
                      </a:r>
                      <a:r>
                        <a:rPr lang="ja-JP" altLang="en-US" sz="1400" b="1" kern="100" dirty="0" smtClean="0">
                          <a:effectLst/>
                        </a:rPr>
                        <a:t>②</a:t>
                      </a:r>
                      <a:r>
                        <a:rPr lang="ja-JP" sz="1400" b="1" kern="100" dirty="0" smtClean="0">
                          <a:effectLst/>
                        </a:rPr>
                        <a:t>」</a:t>
                      </a:r>
                      <a:endParaRPr lang="ja-JP" sz="1400" b="1" kern="100" dirty="0">
                        <a:effectLst/>
                      </a:endParaRPr>
                    </a:p>
                    <a:p>
                      <a:pPr marL="133350" indent="-133350" algn="just">
                        <a:lnSpc>
                          <a:spcPts val="1500"/>
                        </a:lnSpc>
                        <a:spcAft>
                          <a:spcPts val="0"/>
                        </a:spcAft>
                      </a:pPr>
                      <a:r>
                        <a:rPr lang="ja-JP" sz="1400" kern="100" dirty="0" smtClean="0">
                          <a:effectLst/>
                        </a:rPr>
                        <a:t>市検討建設</a:t>
                      </a:r>
                      <a:r>
                        <a:rPr lang="ja-JP" sz="1400" kern="100" dirty="0">
                          <a:effectLst/>
                        </a:rPr>
                        <a:t>場所</a:t>
                      </a:r>
                      <a:r>
                        <a:rPr lang="ja-JP" sz="1400" kern="100" dirty="0" smtClean="0">
                          <a:effectLst/>
                        </a:rPr>
                        <a:t>等参加者</a:t>
                      </a:r>
                      <a:r>
                        <a:rPr lang="ja-JP" sz="1400" kern="100" dirty="0">
                          <a:effectLst/>
                        </a:rPr>
                        <a:t>に</a:t>
                      </a:r>
                      <a:r>
                        <a:rPr lang="ja-JP" sz="1400" kern="100" dirty="0" smtClean="0">
                          <a:effectLst/>
                        </a:rPr>
                        <a:t>説明</a:t>
                      </a:r>
                      <a:r>
                        <a:rPr lang="ja-JP" altLang="en-US" sz="1400" kern="100" dirty="0" smtClean="0">
                          <a:effectLst/>
                        </a:rPr>
                        <a:t>。図書館</a:t>
                      </a:r>
                      <a:r>
                        <a:rPr lang="ja-JP" sz="1400" kern="100" dirty="0" smtClean="0">
                          <a:effectLst/>
                        </a:rPr>
                        <a:t>機能</a:t>
                      </a:r>
                      <a:r>
                        <a:rPr lang="ja-JP" sz="1400" kern="100" dirty="0">
                          <a:effectLst/>
                        </a:rPr>
                        <a:t>が発揮できる「場所</a:t>
                      </a:r>
                      <a:r>
                        <a:rPr lang="ja-JP" sz="1400" kern="100" dirty="0" smtClean="0">
                          <a:effectLst/>
                        </a:rPr>
                        <a:t>」</a:t>
                      </a:r>
                      <a:r>
                        <a:rPr lang="ja-JP" altLang="en-US" sz="1400" kern="100" dirty="0" smtClean="0">
                          <a:effectLst/>
                        </a:rPr>
                        <a:t>は？</a:t>
                      </a:r>
                      <a:endParaRPr lang="en-US" altLang="ja-JP" sz="1400" kern="100" dirty="0" smtClean="0">
                        <a:effectLst/>
                      </a:endParaRPr>
                    </a:p>
                    <a:p>
                      <a:pPr marL="133350" indent="-133350" algn="just">
                        <a:lnSpc>
                          <a:spcPts val="1500"/>
                        </a:lnSpc>
                        <a:spcAft>
                          <a:spcPts val="0"/>
                        </a:spcAft>
                      </a:pPr>
                      <a:r>
                        <a:rPr lang="ja-JP" altLang="en-US" sz="1400" kern="100" dirty="0" smtClean="0">
                          <a:effectLst/>
                          <a:latin typeface="游明朝" panose="02020400000000000000" pitchFamily="18" charset="-128"/>
                          <a:ea typeface="游明朝" panose="02020400000000000000" pitchFamily="18" charset="-128"/>
                          <a:cs typeface="Times New Roman" panose="02020603050405020304" pitchFamily="18" charset="0"/>
                        </a:rPr>
                        <a:t>一般２１名、高校生・２０代１１名　合計３２名参加</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2725130"/>
                  </a:ext>
                </a:extLst>
              </a:tr>
            </a:tbl>
          </a:graphicData>
        </a:graphic>
      </p:graphicFrame>
      <p:sp>
        <p:nvSpPr>
          <p:cNvPr id="6" name="正方形/長方形 5"/>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0" y="65164"/>
            <a:ext cx="10331450" cy="461665"/>
          </a:xfrm>
          <a:prstGeom prst="rect">
            <a:avLst/>
          </a:prstGeom>
          <a:noFill/>
        </p:spPr>
        <p:txBody>
          <a:bodyPr wrap="square" rtlCol="0">
            <a:spAutoFit/>
          </a:bodyPr>
          <a:lstStyle/>
          <a:p>
            <a:r>
              <a:rPr kumimoji="1" lang="ja-JP" altLang="en-US" sz="2400" b="1" dirty="0" smtClean="0">
                <a:solidFill>
                  <a:schemeClr val="bg1"/>
                </a:solidFill>
                <a:latin typeface="メイリオ" panose="020B0604030504040204" pitchFamily="50" charset="-128"/>
                <a:ea typeface="メイリオ" panose="020B0604030504040204" pitchFamily="50" charset="-128"/>
              </a:rPr>
              <a:t>　としょかんワークショップ「みんなで話そう未来の図書館」の概要</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9"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34</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1711384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5210629" y="2073953"/>
            <a:ext cx="4926591" cy="4124206"/>
          </a:xfrm>
          <a:prstGeom prst="rect">
            <a:avLst/>
          </a:prstGeom>
          <a:noFill/>
        </p:spPr>
        <p:txBody>
          <a:bodyPr wrap="square" rtlCol="0">
            <a:spAutoFit/>
          </a:bodyPr>
          <a:lstStyle/>
          <a:p>
            <a:pPr lvl="0" defTabSz="914400" eaLnBrk="0" fontAlgn="base" hangingPunct="0">
              <a:spcBef>
                <a:spcPts val="600"/>
              </a:spcBef>
              <a:spcAft>
                <a:spcPts val="600"/>
              </a:spcAft>
            </a:pPr>
            <a:r>
              <a:rPr lang="ja-JP" altLang="en-US" sz="2400" b="1" dirty="0" smtClean="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b="1" dirty="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施設に関すること</a:t>
            </a:r>
            <a:r>
              <a:rPr lang="ja-JP" altLang="en-US" sz="2400" b="1" dirty="0" smtClean="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」の例</a:t>
            </a:r>
            <a:endParaRPr lang="en-US" altLang="ja-JP" sz="2400" b="1" dirty="0">
              <a:solidFill>
                <a:srgbClr val="0070C0"/>
              </a:solidFill>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・ｗｉ</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ｆｉ</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・カフェスペース</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・高齢者・身障者等対応</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・緑</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を</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感じる（屋上</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庭園、中庭）</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・ロボ・タブレット等最新技術</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・ＳＬ</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が</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見えるスポット</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・賢治作品モチーフ、花巻らしさ</a:t>
            </a:r>
            <a:endParaRPr kumimoji="1" lang="ja-JP" altLang="en-US" sz="2400" dirty="0">
              <a:latin typeface="メイリオ" panose="020B0604030504040204" pitchFamily="50" charset="-128"/>
              <a:ea typeface="メイリオ" panose="020B0604030504040204" pitchFamily="50" charset="-128"/>
            </a:endParaRPr>
          </a:p>
        </p:txBody>
      </p:sp>
      <p:sp>
        <p:nvSpPr>
          <p:cNvPr id="3" name="Rectangle 3"/>
          <p:cNvSpPr>
            <a:spLocks noChangeArrowheads="1"/>
          </p:cNvSpPr>
          <p:nvPr/>
        </p:nvSpPr>
        <p:spPr bwMode="auto">
          <a:xfrm>
            <a:off x="300975" y="797279"/>
            <a:ext cx="959776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defTabSz="914400" eaLnBrk="0" fontAlgn="base" hangingPunct="0">
              <a:lnSpc>
                <a:spcPct val="120000"/>
              </a:lnSpc>
              <a:spcBef>
                <a:spcPct val="0"/>
              </a:spcBef>
              <a:spcAft>
                <a:spcPct val="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▶第４回　</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b="1" dirty="0">
                <a:latin typeface="メイリオ" panose="020B0604030504040204" pitchFamily="50" charset="-128"/>
                <a:ea typeface="メイリオ" panose="020B0604030504040204" pitchFamily="50" charset="-128"/>
                <a:cs typeface="Times New Roman" panose="02020603050405020304" pitchFamily="18" charset="0"/>
              </a:rPr>
              <a:t>新花巻図書館整備基本構想</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」の整備</a:t>
            </a:r>
            <a:r>
              <a:rPr lang="ja-JP" altLang="en-US" sz="2400" b="1" dirty="0">
                <a:latin typeface="メイリオ" panose="020B0604030504040204" pitchFamily="50" charset="-128"/>
                <a:ea typeface="メイリオ" panose="020B0604030504040204" pitchFamily="50" charset="-128"/>
                <a:cs typeface="Times New Roman" panose="02020603050405020304" pitchFamily="18" charset="0"/>
              </a:rPr>
              <a:t>方針に</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基づき</a:t>
            </a:r>
            <a:endParaRPr lang="en-US" altLang="ja-JP" sz="2400" b="1"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ct val="0"/>
              </a:spcAft>
            </a:pP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　　　　　　サービス</a:t>
            </a:r>
            <a:r>
              <a:rPr lang="ja-JP" altLang="en-US" sz="2400" b="1" dirty="0">
                <a:latin typeface="メイリオ" panose="020B0604030504040204" pitchFamily="50" charset="-128"/>
                <a:ea typeface="メイリオ" panose="020B0604030504040204" pitchFamily="50" charset="-128"/>
                <a:cs typeface="Times New Roman" panose="02020603050405020304" pitchFamily="18" charset="0"/>
              </a:rPr>
              <a:t>計画・内容</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を項目ごとに分類</a:t>
            </a:r>
            <a:endParaRPr lang="en-US" altLang="ja-JP" sz="2000" b="1" dirty="0" smtClean="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6" name="テキスト ボックス 5"/>
          <p:cNvSpPr txBox="1"/>
          <p:nvPr/>
        </p:nvSpPr>
        <p:spPr>
          <a:xfrm>
            <a:off x="285101" y="2078216"/>
            <a:ext cx="4983586" cy="4124206"/>
          </a:xfrm>
          <a:prstGeom prst="rect">
            <a:avLst/>
          </a:prstGeom>
          <a:noFill/>
        </p:spPr>
        <p:txBody>
          <a:bodyPr wrap="square" rtlCol="0">
            <a:spAutoFit/>
          </a:bodyPr>
          <a:lstStyle/>
          <a:p>
            <a:pPr lvl="0" defTabSz="914400" eaLnBrk="0" fontAlgn="base" hangingPunct="0">
              <a:spcBef>
                <a:spcPts val="600"/>
              </a:spcBef>
              <a:spcAft>
                <a:spcPts val="600"/>
              </a:spcAft>
            </a:pPr>
            <a:r>
              <a:rPr lang="ja-JP" altLang="en-US" sz="2400" b="1" dirty="0" smtClean="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b="1" dirty="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蔵書資料に関すること</a:t>
            </a:r>
            <a:r>
              <a:rPr lang="ja-JP" altLang="en-US" sz="2400" b="1" dirty="0" smtClean="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」の例</a:t>
            </a:r>
            <a:endParaRPr lang="en-US" altLang="ja-JP" sz="2400" b="1" dirty="0" smtClean="0">
              <a:solidFill>
                <a:srgbClr val="0070C0"/>
              </a:solidFill>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・実用書、ライトノベル、雑誌等</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・世代ニーズに合う図書</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利用者選書本紹介</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・観光・産業</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・歴史</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等市情報収集</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・旅行者ワンストップ偉人見知</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・ゲーム・マンガ等資料</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spcBef>
                <a:spcPts val="60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・読み上げ・拡大機能</a:t>
            </a:r>
            <a:endParaRPr lang="en-US" altLang="ja-JP" sz="2400" b="1"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7" name="正方形/長方形 6"/>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0" y="65164"/>
            <a:ext cx="10331450" cy="461665"/>
          </a:xfrm>
          <a:prstGeom prst="rect">
            <a:avLst/>
          </a:prstGeom>
          <a:noFill/>
        </p:spPr>
        <p:txBody>
          <a:bodyPr wrap="square" rtlCol="0">
            <a:spAutoFit/>
          </a:bodyPr>
          <a:lstStyle/>
          <a:p>
            <a:r>
              <a:rPr kumimoji="1" lang="ja-JP" altLang="en-US" sz="2400" b="1" dirty="0" smtClean="0">
                <a:solidFill>
                  <a:schemeClr val="bg1"/>
                </a:solidFill>
                <a:latin typeface="メイリオ" panose="020B0604030504040204" pitchFamily="50" charset="-128"/>
                <a:ea typeface="メイリオ" panose="020B0604030504040204" pitchFamily="50" charset="-128"/>
              </a:rPr>
              <a:t>　としょかんワークショップ「みんなで話そう未来の図書館」の概要</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9"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35</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936658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551544" y="6302490"/>
            <a:ext cx="9492343" cy="646331"/>
          </a:xfrm>
          <a:prstGeom prst="rect">
            <a:avLst/>
          </a:prstGeom>
          <a:noFill/>
        </p:spPr>
        <p:txBody>
          <a:bodyPr wrap="square" rtlCol="0">
            <a:spAutoFit/>
          </a:bodyPr>
          <a:lstStyle/>
          <a:p>
            <a:pPr lvl="0" defTabSz="914400" eaLnBrk="0" fontAlgn="base" hangingPunct="0">
              <a:spcBef>
                <a:spcPct val="0"/>
              </a:spcBef>
              <a:spcAft>
                <a:spcPct val="0"/>
              </a:spcAft>
            </a:pPr>
            <a:r>
              <a:rPr lang="ja-JP" altLang="en-US" b="1" dirty="0" smtClean="0">
                <a:latin typeface="メイリオ" panose="020B0604030504040204" pitchFamily="50" charset="-128"/>
                <a:ea typeface="メイリオ" panose="020B0604030504040204" pitchFamily="50" charset="-128"/>
                <a:cs typeface="Times New Roman" panose="02020603050405020304" pitchFamily="18" charset="0"/>
              </a:rPr>
              <a:t>まなび</a:t>
            </a:r>
            <a:r>
              <a:rPr lang="ja-JP" altLang="en-US" b="1" dirty="0">
                <a:latin typeface="メイリオ" panose="020B0604030504040204" pitchFamily="50" charset="-128"/>
                <a:ea typeface="メイリオ" panose="020B0604030504040204" pitchFamily="50" charset="-128"/>
                <a:cs typeface="Times New Roman" panose="02020603050405020304" pitchFamily="18" charset="0"/>
              </a:rPr>
              <a:t>学園周辺、駅</a:t>
            </a:r>
            <a:r>
              <a:rPr lang="ja-JP" altLang="en-US" b="1" dirty="0" smtClean="0">
                <a:latin typeface="メイリオ" panose="020B0604030504040204" pitchFamily="50" charset="-128"/>
                <a:ea typeface="メイリオ" panose="020B0604030504040204" pitchFamily="50" charset="-128"/>
                <a:cs typeface="Times New Roman" panose="02020603050405020304" pitchFamily="18" charset="0"/>
              </a:rPr>
              <a:t>周辺以外の提案・・・イトーヨーカ堂</a:t>
            </a:r>
            <a:r>
              <a:rPr lang="ja-JP" altLang="en-US" b="1" dirty="0">
                <a:latin typeface="メイリオ" panose="020B0604030504040204" pitchFamily="50" charset="-128"/>
                <a:ea typeface="メイリオ" panose="020B0604030504040204" pitchFamily="50" charset="-128"/>
                <a:cs typeface="Times New Roman" panose="02020603050405020304" pitchFamily="18" charset="0"/>
              </a:rPr>
              <a:t>東側空き店舗、駅西口方面（材木町公園、北東金属グラウンドなど</a:t>
            </a:r>
            <a:r>
              <a:rPr lang="ja-JP" altLang="en-US" b="1" dirty="0" smtClean="0">
                <a:latin typeface="メイリオ" panose="020B0604030504040204" pitchFamily="50" charset="-128"/>
                <a:ea typeface="メイリオ" panose="020B0604030504040204" pitchFamily="50" charset="-128"/>
                <a:cs typeface="Times New Roman" panose="02020603050405020304" pitchFamily="18" charset="0"/>
              </a:rPr>
              <a:t>）東</a:t>
            </a:r>
            <a:r>
              <a:rPr lang="ja-JP" altLang="en-US" b="1" dirty="0">
                <a:latin typeface="メイリオ" panose="020B0604030504040204" pitchFamily="50" charset="-128"/>
                <a:ea typeface="メイリオ" panose="020B0604030504040204" pitchFamily="50" charset="-128"/>
                <a:cs typeface="Times New Roman" panose="02020603050405020304" pitchFamily="18" charset="0"/>
              </a:rPr>
              <a:t>公園（新興製作所跡地）、花巻市交流</a:t>
            </a:r>
            <a:r>
              <a:rPr lang="ja-JP" altLang="en-US" b="1" dirty="0" smtClean="0">
                <a:latin typeface="メイリオ" panose="020B0604030504040204" pitchFamily="50" charset="-128"/>
                <a:ea typeface="メイリオ" panose="020B0604030504040204" pitchFamily="50" charset="-128"/>
                <a:cs typeface="Times New Roman" panose="02020603050405020304" pitchFamily="18" charset="0"/>
              </a:rPr>
              <a:t>会館　など</a:t>
            </a:r>
            <a:endParaRPr lang="en-US" altLang="ja-JP" b="1"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3" name="Rectangle 3"/>
          <p:cNvSpPr>
            <a:spLocks noChangeArrowheads="1"/>
          </p:cNvSpPr>
          <p:nvPr/>
        </p:nvSpPr>
        <p:spPr bwMode="auto">
          <a:xfrm>
            <a:off x="300975" y="811792"/>
            <a:ext cx="9597768" cy="96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defTabSz="914400" eaLnBrk="0" fontAlgn="base" hangingPunct="0">
              <a:lnSpc>
                <a:spcPct val="120000"/>
              </a:lnSpc>
              <a:spcBef>
                <a:spcPct val="0"/>
              </a:spcBef>
              <a:spcAft>
                <a:spcPct val="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▶第５回</a:t>
            </a:r>
            <a:r>
              <a:rPr lang="ja-JP" altLang="en-US" sz="2400" b="1"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検討したサービスを実現可能な立地場所は・・・</a:t>
            </a:r>
            <a:endParaRPr lang="en-US" altLang="ja-JP" sz="2400" b="1"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120000"/>
              </a:lnSpc>
              <a:spcBef>
                <a:spcPct val="0"/>
              </a:spcBef>
              <a:spcAft>
                <a:spcPct val="0"/>
              </a:spcAft>
            </a:pP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　　　　　まなび学園周辺、駅周辺、その他　メリットデメリット</a:t>
            </a:r>
            <a:endParaRPr lang="en-US" altLang="ja-JP" sz="2400" b="1" dirty="0" smtClean="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5" name="テキスト ボックス 4"/>
          <p:cNvSpPr txBox="1"/>
          <p:nvPr/>
        </p:nvSpPr>
        <p:spPr>
          <a:xfrm>
            <a:off x="262621" y="1910714"/>
            <a:ext cx="5151208" cy="4118050"/>
          </a:xfrm>
          <a:prstGeom prst="rect">
            <a:avLst/>
          </a:prstGeom>
          <a:noFill/>
        </p:spPr>
        <p:txBody>
          <a:bodyPr wrap="square" rtlCol="0">
            <a:spAutoFit/>
          </a:bodyPr>
          <a:lstStyle/>
          <a:p>
            <a:pPr lvl="0" defTabSz="914400" eaLnBrk="0" fontAlgn="base" hangingPunct="0">
              <a:lnSpc>
                <a:spcPct val="90000"/>
              </a:lnSpc>
              <a:spcBef>
                <a:spcPct val="0"/>
              </a:spcBef>
              <a:spcAft>
                <a:spcPts val="600"/>
              </a:spcAft>
            </a:pPr>
            <a:r>
              <a:rPr lang="ja-JP" altLang="en-US" sz="2400" b="1" dirty="0" smtClean="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▶まなび</a:t>
            </a:r>
            <a:r>
              <a:rPr lang="ja-JP" altLang="en-US" sz="2400" b="1" dirty="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学園周辺</a:t>
            </a:r>
          </a:p>
          <a:p>
            <a:pPr lvl="0" defTabSz="914400" eaLnBrk="0" fontAlgn="base" hangingPunct="0">
              <a:lnSpc>
                <a:spcPct val="90000"/>
              </a:lnSpc>
              <a:spcBef>
                <a:spcPct val="0"/>
              </a:spcBef>
              <a:spcAft>
                <a:spcPts val="60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　○メリット</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花巻</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小学校・花巻城が</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近い</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まなび学園・子どもセンター連携</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緑</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が多く自然を</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感じられる</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静か</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で過ごしやすい</a:t>
            </a:r>
          </a:p>
          <a:p>
            <a:pPr lvl="0" defTabSz="914400" eaLnBrk="0" fontAlgn="base" hangingPunct="0">
              <a:lnSpc>
                <a:spcPct val="90000"/>
              </a:lnSpc>
              <a:spcBef>
                <a:spcPct val="0"/>
              </a:spcBef>
              <a:spcAft>
                <a:spcPts val="60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　○デメリット</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周辺</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が暗く夜間が</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心配</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道路</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が狭く入り組んで</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いる</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バス</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利用が</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難しい</a:t>
            </a:r>
            <a:endParaRPr lang="ja-JP" altLang="en-US" sz="24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6" name="テキスト ボックス 5"/>
          <p:cNvSpPr txBox="1"/>
          <p:nvPr/>
        </p:nvSpPr>
        <p:spPr>
          <a:xfrm>
            <a:off x="5312229" y="1922575"/>
            <a:ext cx="4789714" cy="4118050"/>
          </a:xfrm>
          <a:prstGeom prst="rect">
            <a:avLst/>
          </a:prstGeom>
          <a:noFill/>
        </p:spPr>
        <p:txBody>
          <a:bodyPr wrap="square" rtlCol="0">
            <a:spAutoFit/>
          </a:bodyPr>
          <a:lstStyle/>
          <a:p>
            <a:pPr lvl="0" defTabSz="914400" eaLnBrk="0" fontAlgn="base" hangingPunct="0">
              <a:lnSpc>
                <a:spcPct val="90000"/>
              </a:lnSpc>
              <a:spcBef>
                <a:spcPct val="0"/>
              </a:spcBef>
              <a:spcAft>
                <a:spcPts val="600"/>
              </a:spcAft>
            </a:pPr>
            <a:r>
              <a:rPr lang="ja-JP" altLang="en-US" sz="2400" b="1" dirty="0" smtClean="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▶花巻駅</a:t>
            </a:r>
            <a:r>
              <a:rPr lang="ja-JP" altLang="en-US" sz="2400" b="1" dirty="0">
                <a:solidFill>
                  <a:srgbClr val="0070C0"/>
                </a:solidFill>
                <a:latin typeface="メイリオ" panose="020B0604030504040204" pitchFamily="50" charset="-128"/>
                <a:ea typeface="メイリオ" panose="020B0604030504040204" pitchFamily="50" charset="-128"/>
                <a:cs typeface="Times New Roman" panose="02020603050405020304" pitchFamily="18" charset="0"/>
              </a:rPr>
              <a:t>東口周辺</a:t>
            </a:r>
          </a:p>
          <a:p>
            <a:pPr lvl="0" defTabSz="914400" eaLnBrk="0" fontAlgn="base" hangingPunct="0">
              <a:lnSpc>
                <a:spcPct val="90000"/>
              </a:lnSpc>
              <a:spcBef>
                <a:spcPct val="0"/>
              </a:spcBef>
              <a:spcAft>
                <a:spcPts val="60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　○メリット</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若い</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人の行動</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範囲</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ＳＬ</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銀河が</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見られる</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夜</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も周辺が明るい、</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観光客</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、車のない</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人も利用可能</a:t>
            </a:r>
            <a:endParaRPr lang="ja-JP" altLang="en-US"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　○デメリット</a:t>
            </a:r>
            <a:endParaRPr lang="en-US" altLang="ja-JP" sz="2400" dirty="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立体</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駐車場</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が狭い</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まなび比較し周辺</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に緑が</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少ない</a:t>
            </a:r>
            <a:endParaRPr lang="en-US" altLang="ja-JP" sz="2400" dirty="0" smtClean="0">
              <a:latin typeface="メイリオ" panose="020B0604030504040204" pitchFamily="50" charset="-128"/>
              <a:ea typeface="メイリオ" panose="020B0604030504040204" pitchFamily="50" charset="-128"/>
              <a:cs typeface="Times New Roman" panose="02020603050405020304" pitchFamily="18" charset="0"/>
            </a:endParaRPr>
          </a:p>
          <a:p>
            <a:pPr lvl="0" defTabSz="914400" eaLnBrk="0" fontAlgn="base" hangingPunct="0">
              <a:lnSpc>
                <a:spcPct val="90000"/>
              </a:lnSpc>
              <a:spcBef>
                <a:spcPct val="0"/>
              </a:spcBef>
              <a:spcAft>
                <a:spcPts val="600"/>
              </a:spcAft>
            </a:pP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　駐車場</a:t>
            </a:r>
            <a:r>
              <a:rPr lang="ja-JP" altLang="en-US" sz="2400" dirty="0">
                <a:latin typeface="メイリオ" panose="020B0604030504040204" pitchFamily="50" charset="-128"/>
                <a:ea typeface="メイリオ" panose="020B0604030504040204" pitchFamily="50" charset="-128"/>
                <a:cs typeface="Times New Roman" panose="02020603050405020304" pitchFamily="18" charset="0"/>
              </a:rPr>
              <a:t>と図書館が離れて</a:t>
            </a:r>
            <a:r>
              <a:rPr lang="ja-JP" altLang="en-US" sz="2400" dirty="0" smtClean="0">
                <a:latin typeface="メイリオ" panose="020B0604030504040204" pitchFamily="50" charset="-128"/>
                <a:ea typeface="メイリオ" panose="020B0604030504040204" pitchFamily="50" charset="-128"/>
                <a:cs typeface="Times New Roman" panose="02020603050405020304" pitchFamily="18" charset="0"/>
              </a:rPr>
              <a:t>いる</a:t>
            </a:r>
            <a:endParaRPr lang="ja-JP" altLang="en-US" sz="24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8" name="正方形/長方形 7"/>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0" y="65164"/>
            <a:ext cx="10331450" cy="461665"/>
          </a:xfrm>
          <a:prstGeom prst="rect">
            <a:avLst/>
          </a:prstGeom>
          <a:noFill/>
        </p:spPr>
        <p:txBody>
          <a:bodyPr wrap="square" rtlCol="0">
            <a:spAutoFit/>
          </a:bodyPr>
          <a:lstStyle/>
          <a:p>
            <a:r>
              <a:rPr kumimoji="1" lang="ja-JP" altLang="en-US" sz="2400" b="1" dirty="0" smtClean="0">
                <a:solidFill>
                  <a:schemeClr val="bg1"/>
                </a:solidFill>
                <a:latin typeface="メイリオ" panose="020B0604030504040204" pitchFamily="50" charset="-128"/>
                <a:ea typeface="メイリオ" panose="020B0604030504040204" pitchFamily="50" charset="-128"/>
              </a:rPr>
              <a:t>　としょかんワークショップ「みんなで話そう未来の図書館」の概要</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10"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36</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901542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グラフ 2"/>
          <p:cNvGraphicFramePr>
            <a:graphicFrameLocks/>
          </p:cNvGraphicFramePr>
          <p:nvPr>
            <p:extLst>
              <p:ext uri="{D42A27DB-BD31-4B8C-83A1-F6EECF244321}">
                <p14:modId xmlns:p14="http://schemas.microsoft.com/office/powerpoint/2010/main" val="22596836"/>
              </p:ext>
            </p:extLst>
          </p:nvPr>
        </p:nvGraphicFramePr>
        <p:xfrm>
          <a:off x="5665289" y="1651527"/>
          <a:ext cx="4192588" cy="5212819"/>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グループ化 1"/>
          <p:cNvGrpSpPr/>
          <p:nvPr/>
        </p:nvGrpSpPr>
        <p:grpSpPr>
          <a:xfrm>
            <a:off x="449260" y="1553034"/>
            <a:ext cx="5216029" cy="5050060"/>
            <a:chOff x="449260" y="1814286"/>
            <a:chExt cx="5216029" cy="5050060"/>
          </a:xfrm>
        </p:grpSpPr>
        <p:graphicFrame>
          <p:nvGraphicFramePr>
            <p:cNvPr id="4" name="グラフ 3"/>
            <p:cNvGraphicFramePr>
              <a:graphicFrameLocks/>
            </p:cNvGraphicFramePr>
            <p:nvPr>
              <p:extLst>
                <p:ext uri="{D42A27DB-BD31-4B8C-83A1-F6EECF244321}">
                  <p14:modId xmlns:p14="http://schemas.microsoft.com/office/powerpoint/2010/main" val="231399511"/>
                </p:ext>
              </p:extLst>
            </p:nvPr>
          </p:nvGraphicFramePr>
          <p:xfrm>
            <a:off x="449260" y="1814286"/>
            <a:ext cx="2503671" cy="503846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グラフ 4"/>
            <p:cNvGraphicFramePr>
              <a:graphicFrameLocks/>
            </p:cNvGraphicFramePr>
            <p:nvPr>
              <p:extLst>
                <p:ext uri="{D42A27DB-BD31-4B8C-83A1-F6EECF244321}">
                  <p14:modId xmlns:p14="http://schemas.microsoft.com/office/powerpoint/2010/main" val="799837650"/>
                </p:ext>
              </p:extLst>
            </p:nvPr>
          </p:nvGraphicFramePr>
          <p:xfrm>
            <a:off x="2807060" y="1936095"/>
            <a:ext cx="2858229" cy="4928251"/>
          </p:xfrm>
          <a:graphic>
            <a:graphicData uri="http://schemas.openxmlformats.org/drawingml/2006/chart">
              <c:chart xmlns:c="http://schemas.openxmlformats.org/drawingml/2006/chart" xmlns:r="http://schemas.openxmlformats.org/officeDocument/2006/relationships" r:id="rId4"/>
            </a:graphicData>
          </a:graphic>
        </p:graphicFrame>
      </p:grpSp>
      <p:sp>
        <p:nvSpPr>
          <p:cNvPr id="10" name="Rectangle 3"/>
          <p:cNvSpPr>
            <a:spLocks noChangeArrowheads="1"/>
          </p:cNvSpPr>
          <p:nvPr/>
        </p:nvSpPr>
        <p:spPr bwMode="auto">
          <a:xfrm>
            <a:off x="293844" y="824496"/>
            <a:ext cx="9851642" cy="433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3060" tIns="31530" rIns="63060" bIns="31530" numCol="1" anchor="t" anchorCtr="0" compatLnSpc="1">
            <a:prstTxWarp prst="textNoShape">
              <a:avLst/>
            </a:prstTxWarp>
            <a:spAutoFit/>
          </a:bodyPr>
          <a:lstStyle/>
          <a:p>
            <a:pPr defTabSz="630570" eaLnBrk="0" fontAlgn="base" hangingPunct="0">
              <a:spcBef>
                <a:spcPct val="0"/>
              </a:spcBef>
              <a:spcAft>
                <a:spcPct val="0"/>
              </a:spcAft>
            </a:pP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▶第５回　</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市検討建設候補地を説明、</a:t>
            </a: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場所</a:t>
            </a:r>
            <a:r>
              <a:rPr lang="ja-JP" altLang="en-US" sz="2400" b="1"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等に関する</a:t>
            </a:r>
            <a:r>
              <a:rPr lang="ja-JP" altLang="en-US" sz="2400" b="1" dirty="0" smtClean="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アンケート</a:t>
            </a:r>
            <a:r>
              <a:rPr lang="ja-JP" altLang="en-US" sz="2400" b="1" dirty="0" smtClean="0">
                <a:latin typeface="メイリオ" panose="020B0604030504040204" pitchFamily="50" charset="-128"/>
                <a:ea typeface="メイリオ" panose="020B0604030504040204" pitchFamily="50" charset="-128"/>
                <a:cs typeface="Times New Roman" panose="02020603050405020304" pitchFamily="18" charset="0"/>
              </a:rPr>
              <a:t>実施</a:t>
            </a:r>
            <a:endParaRPr lang="en-US" altLang="ja-JP" sz="2400" b="1"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11" name="正方形/長方形 10"/>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0" y="65164"/>
            <a:ext cx="10331450" cy="461665"/>
          </a:xfrm>
          <a:prstGeom prst="rect">
            <a:avLst/>
          </a:prstGeom>
          <a:noFill/>
        </p:spPr>
        <p:txBody>
          <a:bodyPr wrap="square" rtlCol="0">
            <a:spAutoFit/>
          </a:bodyPr>
          <a:lstStyle/>
          <a:p>
            <a:r>
              <a:rPr kumimoji="1" lang="ja-JP" altLang="en-US" sz="2400" b="1" dirty="0" smtClean="0">
                <a:solidFill>
                  <a:schemeClr val="bg1"/>
                </a:solidFill>
                <a:latin typeface="メイリオ" panose="020B0604030504040204" pitchFamily="50" charset="-128"/>
                <a:ea typeface="メイリオ" panose="020B0604030504040204" pitchFamily="50" charset="-128"/>
              </a:rPr>
              <a:t>　としょかんワークショップ「みんなで話そう未来の図書館」の概要</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9"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37</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6907430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8C6B025D-8ECA-4D7A-830B-F8B9D75E2F06}" type="slidenum">
              <a:rPr kumimoji="1" lang="ja-JP" altLang="en-US" smtClean="0"/>
              <a:t>38</a:t>
            </a:fld>
            <a:endParaRPr kumimoji="1" lang="ja-JP" altLang="en-US"/>
          </a:p>
        </p:txBody>
      </p:sp>
      <p:graphicFrame>
        <p:nvGraphicFramePr>
          <p:cNvPr id="3" name="グラフ 2"/>
          <p:cNvGraphicFramePr>
            <a:graphicFrameLocks/>
          </p:cNvGraphicFramePr>
          <p:nvPr>
            <p:extLst>
              <p:ext uri="{D42A27DB-BD31-4B8C-83A1-F6EECF244321}">
                <p14:modId xmlns:p14="http://schemas.microsoft.com/office/powerpoint/2010/main" val="3993290422"/>
              </p:ext>
            </p:extLst>
          </p:nvPr>
        </p:nvGraphicFramePr>
        <p:xfrm>
          <a:off x="479663" y="1890713"/>
          <a:ext cx="9259424" cy="295705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グラフ 3"/>
          <p:cNvGraphicFramePr>
            <a:graphicFrameLocks/>
          </p:cNvGraphicFramePr>
          <p:nvPr>
            <p:extLst/>
          </p:nvPr>
        </p:nvGraphicFramePr>
        <p:xfrm>
          <a:off x="2206172" y="4321365"/>
          <a:ext cx="7271658" cy="2554514"/>
        </p:xfrm>
        <a:graphic>
          <a:graphicData uri="http://schemas.openxmlformats.org/drawingml/2006/chart">
            <c:chart xmlns:c="http://schemas.openxmlformats.org/drawingml/2006/chart" xmlns:r="http://schemas.openxmlformats.org/officeDocument/2006/relationships" r:id="rId3"/>
          </a:graphicData>
        </a:graphic>
      </p:graphicFrame>
      <p:sp>
        <p:nvSpPr>
          <p:cNvPr id="5" name="正方形/長方形 4"/>
          <p:cNvSpPr/>
          <p:nvPr/>
        </p:nvSpPr>
        <p:spPr>
          <a:xfrm>
            <a:off x="340514" y="768533"/>
            <a:ext cx="9688857" cy="1323439"/>
          </a:xfrm>
          <a:prstGeom prst="rect">
            <a:avLst/>
          </a:prstGeom>
        </p:spPr>
        <p:txBody>
          <a:bodyPr wrap="square">
            <a:spAutoFit/>
          </a:bodyPr>
          <a:lstStyle/>
          <a:p>
            <a:r>
              <a:rPr lang="ja-JP" altLang="en-US" sz="2000" b="1" dirty="0" smtClean="0">
                <a:solidFill>
                  <a:srgbClr val="FF0000"/>
                </a:solidFill>
                <a:latin typeface="メイリオ" panose="020B0604030504040204" pitchFamily="50" charset="-128"/>
                <a:ea typeface="メイリオ" panose="020B0604030504040204" pitchFamily="50" charset="-128"/>
              </a:rPr>
              <a:t>質問▶</a:t>
            </a:r>
            <a:r>
              <a:rPr lang="ja-JP" altLang="en-US" sz="2000" b="1" dirty="0" smtClean="0">
                <a:latin typeface="メイリオ" panose="020B0604030504040204" pitchFamily="50" charset="-128"/>
                <a:ea typeface="メイリオ" panose="020B0604030504040204" pitchFamily="50" charset="-128"/>
              </a:rPr>
              <a:t>花巻駅</a:t>
            </a:r>
            <a:r>
              <a:rPr lang="ja-JP" altLang="en-US" sz="2000" b="1" dirty="0">
                <a:latin typeface="メイリオ" panose="020B0604030504040204" pitchFamily="50" charset="-128"/>
                <a:ea typeface="メイリオ" panose="020B0604030504040204" pitchFamily="50" charset="-128"/>
              </a:rPr>
              <a:t>周辺の</a:t>
            </a:r>
            <a:r>
              <a:rPr lang="en-US" altLang="ja-JP" sz="2000" b="1" dirty="0">
                <a:latin typeface="メイリオ" panose="020B0604030504040204" pitchFamily="50" charset="-128"/>
                <a:ea typeface="メイリオ" panose="020B0604030504040204" pitchFamily="50" charset="-128"/>
              </a:rPr>
              <a:t>JR</a:t>
            </a:r>
            <a:r>
              <a:rPr lang="ja-JP" altLang="en-US" sz="2000" b="1" dirty="0">
                <a:latin typeface="メイリオ" panose="020B0604030504040204" pitchFamily="50" charset="-128"/>
                <a:ea typeface="メイリオ" panose="020B0604030504040204" pitchFamily="50" charset="-128"/>
              </a:rPr>
              <a:t>用地（スポーツ用品店敷地）に図書館を建設することについて、市民から「反対」の意見がでております。花巻駅周辺の</a:t>
            </a:r>
            <a:r>
              <a:rPr lang="en-US" altLang="ja-JP" sz="2000" b="1" dirty="0">
                <a:latin typeface="メイリオ" panose="020B0604030504040204" pitchFamily="50" charset="-128"/>
                <a:ea typeface="メイリオ" panose="020B0604030504040204" pitchFamily="50" charset="-128"/>
              </a:rPr>
              <a:t>JR</a:t>
            </a:r>
            <a:r>
              <a:rPr lang="ja-JP" altLang="en-US" sz="2000" b="1" dirty="0">
                <a:latin typeface="メイリオ" panose="020B0604030504040204" pitchFamily="50" charset="-128"/>
                <a:ea typeface="メイリオ" panose="020B0604030504040204" pitchFamily="50" charset="-128"/>
              </a:rPr>
              <a:t>用地（スポーツ用品店敷地）についてご意見をお聞かせ下さい。</a:t>
            </a:r>
          </a:p>
          <a:p>
            <a:r>
              <a:rPr lang="ja-JP" altLang="en-US" sz="2000" dirty="0">
                <a:latin typeface="メイリオ" panose="020B0604030504040204" pitchFamily="50" charset="-128"/>
                <a:ea typeface="メイリオ" panose="020B0604030504040204" pitchFamily="50" charset="-128"/>
              </a:rPr>
              <a:t>　</a:t>
            </a:r>
            <a:endParaRPr lang="en-US" altLang="ja-JP" sz="2000" dirty="0">
              <a:latin typeface="メイリオ" panose="020B0604030504040204" pitchFamily="50" charset="-128"/>
              <a:ea typeface="メイリオ" panose="020B0604030504040204" pitchFamily="50" charset="-128"/>
            </a:endParaRPr>
          </a:p>
        </p:txBody>
      </p:sp>
      <p:sp>
        <p:nvSpPr>
          <p:cNvPr id="8" name="屈折矢印 7"/>
          <p:cNvSpPr/>
          <p:nvPr/>
        </p:nvSpPr>
        <p:spPr>
          <a:xfrm flipH="1" flipV="1">
            <a:off x="4613329" y="2756222"/>
            <a:ext cx="1845528" cy="1727172"/>
          </a:xfrm>
          <a:prstGeom prst="bentUpArrow">
            <a:avLst>
              <a:gd name="adj1" fmla="val 11487"/>
              <a:gd name="adj2" fmla="val 23830"/>
              <a:gd name="adj3" fmla="val 3184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0" y="65164"/>
            <a:ext cx="10331450" cy="461665"/>
          </a:xfrm>
          <a:prstGeom prst="rect">
            <a:avLst/>
          </a:prstGeom>
          <a:noFill/>
        </p:spPr>
        <p:txBody>
          <a:bodyPr wrap="square" rtlCol="0">
            <a:spAutoFit/>
          </a:bodyPr>
          <a:lstStyle/>
          <a:p>
            <a:r>
              <a:rPr kumimoji="1" lang="ja-JP" altLang="en-US" sz="2400" b="1" dirty="0" smtClean="0">
                <a:solidFill>
                  <a:schemeClr val="bg1"/>
                </a:solidFill>
                <a:latin typeface="メイリオ" panose="020B0604030504040204" pitchFamily="50" charset="-128"/>
                <a:ea typeface="メイリオ" panose="020B0604030504040204" pitchFamily="50" charset="-128"/>
              </a:rPr>
              <a:t>　としょかんワークショップ「みんなで話そう未来の図書館」の概要</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11" name="正方形/長方形 10"/>
          <p:cNvSpPr/>
          <p:nvPr/>
        </p:nvSpPr>
        <p:spPr>
          <a:xfrm>
            <a:off x="6342743" y="2554514"/>
            <a:ext cx="841828" cy="5515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38</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475724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8C6B025D-8ECA-4D7A-830B-F8B9D75E2F06}" type="slidenum">
              <a:rPr kumimoji="1" lang="ja-JP" altLang="en-US" smtClean="0"/>
              <a:t>39</a:t>
            </a:fld>
            <a:endParaRPr kumimoji="1" lang="ja-JP" altLang="en-US"/>
          </a:p>
        </p:txBody>
      </p:sp>
      <p:sp>
        <p:nvSpPr>
          <p:cNvPr id="3" name="正方形/長方形 2"/>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0" y="65164"/>
            <a:ext cx="10331450" cy="461665"/>
          </a:xfrm>
          <a:prstGeom prst="rect">
            <a:avLst/>
          </a:prstGeom>
          <a:noFill/>
        </p:spPr>
        <p:txBody>
          <a:bodyPr wrap="square" rtlCol="0">
            <a:spAutoFit/>
          </a:bodyPr>
          <a:lstStyle/>
          <a:p>
            <a:r>
              <a:rPr kumimoji="1" lang="ja-JP" altLang="en-US" sz="2400" b="1" dirty="0" smtClean="0">
                <a:solidFill>
                  <a:schemeClr val="bg1"/>
                </a:solidFill>
                <a:latin typeface="メイリオ" panose="020B0604030504040204" pitchFamily="50" charset="-128"/>
                <a:ea typeface="メイリオ" panose="020B0604030504040204" pitchFamily="50" charset="-128"/>
              </a:rPr>
              <a:t>　としょかんワークショップ「みんなで話そう未来の図書館」の概要</a:t>
            </a:r>
            <a:endParaRPr kumimoji="1"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5" name="正方形/長方形 4"/>
          <p:cNvSpPr/>
          <p:nvPr/>
        </p:nvSpPr>
        <p:spPr>
          <a:xfrm>
            <a:off x="340515" y="768533"/>
            <a:ext cx="9383365" cy="707886"/>
          </a:xfrm>
          <a:prstGeom prst="rect">
            <a:avLst/>
          </a:prstGeom>
        </p:spPr>
        <p:txBody>
          <a:bodyPr wrap="square">
            <a:spAutoFit/>
          </a:bodyPr>
          <a:lstStyle/>
          <a:p>
            <a:r>
              <a:rPr lang="ja-JP" altLang="en-US" sz="2000" b="1" dirty="0" smtClean="0">
                <a:solidFill>
                  <a:srgbClr val="FF0000"/>
                </a:solidFill>
                <a:latin typeface="メイリオ" panose="020B0604030504040204" pitchFamily="50" charset="-128"/>
                <a:ea typeface="メイリオ" panose="020B0604030504040204" pitchFamily="50" charset="-128"/>
              </a:rPr>
              <a:t>質問▶</a:t>
            </a:r>
            <a:r>
              <a:rPr lang="ja-JP" altLang="en-US" sz="2000" b="1" dirty="0" smtClean="0">
                <a:latin typeface="メイリオ" panose="020B0604030504040204" pitchFamily="50" charset="-128"/>
                <a:ea typeface="メイリオ" panose="020B0604030504040204" pitchFamily="50" charset="-128"/>
              </a:rPr>
              <a:t>図書館の施設形態についてお聞かせ</a:t>
            </a:r>
            <a:r>
              <a:rPr lang="ja-JP" altLang="en-US" sz="2000" b="1" dirty="0">
                <a:latin typeface="メイリオ" panose="020B0604030504040204" pitchFamily="50" charset="-128"/>
                <a:ea typeface="メイリオ" panose="020B0604030504040204" pitchFamily="50" charset="-128"/>
              </a:rPr>
              <a:t>下さい。</a:t>
            </a:r>
          </a:p>
          <a:p>
            <a:r>
              <a:rPr lang="ja-JP" altLang="en-US" sz="2000" dirty="0">
                <a:latin typeface="メイリオ" panose="020B0604030504040204" pitchFamily="50" charset="-128"/>
                <a:ea typeface="メイリオ" panose="020B0604030504040204" pitchFamily="50" charset="-128"/>
              </a:rPr>
              <a:t>　</a:t>
            </a:r>
            <a:endParaRPr lang="en-US" altLang="ja-JP" sz="2000" dirty="0">
              <a:latin typeface="メイリオ" panose="020B0604030504040204" pitchFamily="50" charset="-128"/>
              <a:ea typeface="メイリオ" panose="020B0604030504040204" pitchFamily="50" charset="-128"/>
            </a:endParaRPr>
          </a:p>
        </p:txBody>
      </p:sp>
      <p:graphicFrame>
        <p:nvGraphicFramePr>
          <p:cNvPr id="6" name="グラフ 5"/>
          <p:cNvGraphicFramePr>
            <a:graphicFrameLocks/>
          </p:cNvGraphicFramePr>
          <p:nvPr>
            <p:extLst>
              <p:ext uri="{D42A27DB-BD31-4B8C-83A1-F6EECF244321}">
                <p14:modId xmlns:p14="http://schemas.microsoft.com/office/powerpoint/2010/main" val="3924196530"/>
              </p:ext>
            </p:extLst>
          </p:nvPr>
        </p:nvGraphicFramePr>
        <p:xfrm>
          <a:off x="209886" y="1476419"/>
          <a:ext cx="3592856" cy="51962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グラフ 6"/>
          <p:cNvGraphicFramePr>
            <a:graphicFrameLocks/>
          </p:cNvGraphicFramePr>
          <p:nvPr>
            <p:extLst>
              <p:ext uri="{D42A27DB-BD31-4B8C-83A1-F6EECF244321}">
                <p14:modId xmlns:p14="http://schemas.microsoft.com/office/powerpoint/2010/main" val="2879995831"/>
              </p:ext>
            </p:extLst>
          </p:nvPr>
        </p:nvGraphicFramePr>
        <p:xfrm>
          <a:off x="4122057" y="1476420"/>
          <a:ext cx="5790509" cy="5196278"/>
        </p:xfrm>
        <a:graphic>
          <a:graphicData uri="http://schemas.openxmlformats.org/drawingml/2006/chart">
            <c:chart xmlns:c="http://schemas.openxmlformats.org/drawingml/2006/chart" xmlns:r="http://schemas.openxmlformats.org/officeDocument/2006/relationships" r:id="rId3"/>
          </a:graphicData>
        </a:graphic>
      </p:graphicFrame>
      <p:sp>
        <p:nvSpPr>
          <p:cNvPr id="8"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39</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872043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2"/>
          <p:cNvSpPr>
            <a:spLocks noGrp="1"/>
          </p:cNvSpPr>
          <p:nvPr>
            <p:ph idx="1"/>
          </p:nvPr>
        </p:nvSpPr>
        <p:spPr>
          <a:xfrm>
            <a:off x="317496" y="1233343"/>
            <a:ext cx="9696457" cy="5486771"/>
          </a:xfrm>
        </p:spPr>
        <p:txBody>
          <a:bodyPr>
            <a:noAutofit/>
          </a:bodyPr>
          <a:lstStyle/>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・平成</a:t>
            </a:r>
            <a:r>
              <a:rPr lang="en-US" altLang="ja-JP" sz="2400" b="1" dirty="0" smtClean="0">
                <a:latin typeface="メイリオ" panose="020B0604030504040204" pitchFamily="50" charset="-128"/>
                <a:ea typeface="メイリオ" panose="020B0604030504040204" pitchFamily="50" charset="-128"/>
              </a:rPr>
              <a:t>23</a:t>
            </a:r>
            <a:r>
              <a:rPr lang="ja-JP" altLang="en-US" sz="2400" b="1" dirty="0" smtClean="0">
                <a:latin typeface="メイリオ" panose="020B0604030504040204" pitchFamily="50" charset="-128"/>
                <a:ea typeface="メイリオ" panose="020B0604030504040204" pitchFamily="50" charset="-128"/>
              </a:rPr>
              <a:t>年</a:t>
            </a:r>
            <a:r>
              <a:rPr lang="en-US" altLang="ja-JP" sz="2400" b="1" dirty="0" smtClean="0">
                <a:latin typeface="メイリオ" panose="020B0604030504040204" pitchFamily="50" charset="-128"/>
                <a:ea typeface="メイリオ" panose="020B0604030504040204" pitchFamily="50" charset="-128"/>
              </a:rPr>
              <a:t>12</a:t>
            </a:r>
            <a:r>
              <a:rPr lang="ja-JP" altLang="en-US" sz="2400" b="1" dirty="0" smtClean="0">
                <a:latin typeface="メイリオ" panose="020B0604030504040204" pitchFamily="50" charset="-128"/>
                <a:ea typeface="メイリオ" panose="020B0604030504040204" pitchFamily="50" charset="-128"/>
              </a:rPr>
              <a:t>月</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公共的団体・図書館関係者・公募</a:t>
            </a:r>
            <a:endParaRPr lang="en-US" altLang="ja-JP" sz="2400" dirty="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　　　　　　　　　</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b="1" dirty="0">
                <a:latin typeface="メイリオ" panose="020B0604030504040204" pitchFamily="50" charset="-128"/>
                <a:ea typeface="メイリオ" panose="020B0604030504040204" pitchFamily="50" charset="-128"/>
              </a:rPr>
              <a:t>図書館整備</a:t>
            </a:r>
            <a:r>
              <a:rPr lang="ja-JP" altLang="en-US" sz="2400" b="1" dirty="0" smtClean="0">
                <a:latin typeface="メイリオ" panose="020B0604030504040204" pitchFamily="50" charset="-128"/>
                <a:ea typeface="メイリオ" panose="020B0604030504040204" pitchFamily="50" charset="-128"/>
              </a:rPr>
              <a:t>市民懇話会</a:t>
            </a:r>
            <a:r>
              <a:rPr lang="ja-JP" altLang="en-US" sz="2400" b="1" dirty="0">
                <a:latin typeface="メイリオ" panose="020B0604030504040204" pitchFamily="50" charset="-128"/>
                <a:ea typeface="メイリオ" panose="020B0604030504040204" pitchFamily="50" charset="-128"/>
              </a:rPr>
              <a:t>」</a:t>
            </a:r>
            <a:r>
              <a:rPr lang="ja-JP" altLang="en-US" sz="2400" b="1" dirty="0" smtClean="0">
                <a:latin typeface="メイリオ" panose="020B0604030504040204" pitchFamily="50" charset="-128"/>
                <a:ea typeface="メイリオ" panose="020B0604030504040204" pitchFamily="50" charset="-128"/>
              </a:rPr>
              <a:t>設置</a:t>
            </a:r>
            <a:endParaRPr lang="ja-JP" altLang="en-US" sz="2400" b="1" dirty="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・平成</a:t>
            </a:r>
            <a:r>
              <a:rPr lang="en-US" altLang="ja-JP" sz="2400" b="1" dirty="0" smtClean="0">
                <a:latin typeface="メイリオ" panose="020B0604030504040204" pitchFamily="50" charset="-128"/>
                <a:ea typeface="メイリオ" panose="020B0604030504040204" pitchFamily="50" charset="-128"/>
              </a:rPr>
              <a:t>24</a:t>
            </a:r>
            <a:r>
              <a:rPr lang="ja-JP" altLang="en-US" sz="2400" b="1" dirty="0" smtClean="0">
                <a:latin typeface="メイリオ" panose="020B0604030504040204" pitchFamily="50" charset="-128"/>
                <a:ea typeface="メイリオ" panose="020B0604030504040204" pitchFamily="50" charset="-128"/>
              </a:rPr>
              <a:t>年</a:t>
            </a:r>
            <a:r>
              <a:rPr lang="en-US" altLang="ja-JP" sz="2400" b="1" dirty="0" smtClean="0">
                <a:latin typeface="メイリオ" panose="020B0604030504040204" pitchFamily="50" charset="-128"/>
                <a:ea typeface="メイリオ" panose="020B0604030504040204" pitchFamily="50" charset="-128"/>
              </a:rPr>
              <a:t>10</a:t>
            </a:r>
            <a:r>
              <a:rPr lang="ja-JP" altLang="en-US" sz="2400" b="1" dirty="0" smtClean="0">
                <a:latin typeface="メイリオ" panose="020B0604030504040204" pitchFamily="50" charset="-128"/>
                <a:ea typeface="メイリオ" panose="020B0604030504040204" pitchFamily="50" charset="-128"/>
              </a:rPr>
              <a:t>月</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ワークショップ等実施　市民懇話会から</a:t>
            </a:r>
            <a:endParaRPr lang="en-US" altLang="ja-JP" sz="2400" dirty="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　　　　　　　　　</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b="1" dirty="0">
                <a:latin typeface="メイリオ" panose="020B0604030504040204" pitchFamily="50" charset="-128"/>
                <a:ea typeface="メイリオ" panose="020B0604030504040204" pitchFamily="50" charset="-128"/>
              </a:rPr>
              <a:t>花巻図書館への提言」</a:t>
            </a:r>
            <a:r>
              <a:rPr lang="ja-JP" altLang="en-US" sz="2400" b="1" dirty="0" smtClean="0">
                <a:latin typeface="メイリオ" panose="020B0604030504040204" pitchFamily="50" charset="-128"/>
                <a:ea typeface="メイリオ" panose="020B0604030504040204" pitchFamily="50" charset="-128"/>
              </a:rPr>
              <a:t>提出</a:t>
            </a:r>
            <a:endParaRPr lang="en-US" altLang="ja-JP" sz="2400" b="1" dirty="0" smtClean="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・平成</a:t>
            </a:r>
            <a:r>
              <a:rPr lang="en-US" altLang="ja-JP" sz="2400" b="1" dirty="0" smtClean="0">
                <a:latin typeface="メイリオ" panose="020B0604030504040204" pitchFamily="50" charset="-128"/>
                <a:ea typeface="メイリオ" panose="020B0604030504040204" pitchFamily="50" charset="-128"/>
              </a:rPr>
              <a:t>25</a:t>
            </a:r>
            <a:r>
              <a:rPr lang="ja-JP" altLang="en-US" sz="2400" b="1" dirty="0" smtClean="0">
                <a:latin typeface="メイリオ" panose="020B0604030504040204" pitchFamily="50" charset="-128"/>
                <a:ea typeface="メイリオ" panose="020B0604030504040204" pitchFamily="50" charset="-128"/>
              </a:rPr>
              <a:t>年５月</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b="1" dirty="0">
                <a:latin typeface="メイリオ" panose="020B0604030504040204" pitchFamily="50" charset="-128"/>
                <a:ea typeface="メイリオ" panose="020B0604030504040204" pitchFamily="50" charset="-128"/>
              </a:rPr>
              <a:t>花巻中央図書館基本計画</a:t>
            </a:r>
            <a:r>
              <a:rPr lang="ja-JP" altLang="en-US" sz="2400" b="1" dirty="0" smtClean="0">
                <a:latin typeface="メイリオ" panose="020B0604030504040204" pitchFamily="50" charset="-128"/>
                <a:ea typeface="メイリオ" panose="020B0604030504040204" pitchFamily="50" charset="-128"/>
              </a:rPr>
              <a:t>」策定</a:t>
            </a:r>
            <a:endParaRPr lang="en-US" altLang="ja-JP" sz="2400" b="1" dirty="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　　　　　　　　　</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花巻厚生病院跡地を整備候補地</a:t>
            </a:r>
            <a:endParaRPr lang="en-US" altLang="ja-JP" sz="2400" dirty="0" smtClean="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・平成</a:t>
            </a:r>
            <a:r>
              <a:rPr lang="en-US" altLang="ja-JP" sz="2400" b="1" dirty="0" smtClean="0">
                <a:latin typeface="メイリオ" panose="020B0604030504040204" pitchFamily="50" charset="-128"/>
                <a:ea typeface="メイリオ" panose="020B0604030504040204" pitchFamily="50" charset="-128"/>
              </a:rPr>
              <a:t>26</a:t>
            </a:r>
            <a:r>
              <a:rPr lang="ja-JP" altLang="en-US" sz="2400" b="1" dirty="0" smtClean="0">
                <a:latin typeface="メイリオ" panose="020B0604030504040204" pitchFamily="50" charset="-128"/>
                <a:ea typeface="メイリオ" panose="020B0604030504040204" pitchFamily="50" charset="-128"/>
              </a:rPr>
              <a:t>年３月</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花巻</a:t>
            </a:r>
            <a:r>
              <a:rPr lang="ja-JP" altLang="en-US" sz="2400" dirty="0">
                <a:latin typeface="メイリオ" panose="020B0604030504040204" pitchFamily="50" charset="-128"/>
                <a:ea typeface="メイリオ" panose="020B0604030504040204" pitchFamily="50" charset="-128"/>
              </a:rPr>
              <a:t>厚生病院</a:t>
            </a:r>
            <a:r>
              <a:rPr lang="ja-JP" altLang="en-US" sz="2400" dirty="0" smtClean="0">
                <a:latin typeface="メイリオ" panose="020B0604030504040204" pitchFamily="50" charset="-128"/>
                <a:ea typeface="メイリオ" panose="020B0604030504040204" pitchFamily="50" charset="-128"/>
              </a:rPr>
              <a:t>跡地から土壌汚染</a:t>
            </a:r>
            <a:r>
              <a:rPr lang="ja-JP" altLang="en-US" sz="2400" dirty="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県公表</a:t>
            </a:r>
            <a:endParaRPr lang="en-US" altLang="ja-JP" sz="2400" dirty="0" smtClean="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　　　　　　　　　</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・・・図書館整備　中断</a:t>
            </a:r>
            <a:endParaRPr lang="en-US" altLang="ja-JP" sz="2400" b="1" dirty="0" smtClean="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・平成</a:t>
            </a:r>
            <a:r>
              <a:rPr lang="en-US" altLang="ja-JP" sz="2400" b="1" dirty="0">
                <a:latin typeface="メイリオ" panose="020B0604030504040204" pitchFamily="50" charset="-128"/>
                <a:ea typeface="メイリオ" panose="020B0604030504040204" pitchFamily="50" charset="-128"/>
              </a:rPr>
              <a:t>28</a:t>
            </a:r>
            <a:r>
              <a:rPr lang="ja-JP" altLang="en-US" sz="2400" b="1" dirty="0">
                <a:latin typeface="メイリオ" panose="020B0604030504040204" pitchFamily="50" charset="-128"/>
                <a:ea typeface="メイリオ" panose="020B0604030504040204" pitchFamily="50" charset="-128"/>
              </a:rPr>
              <a:t>年　　</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a:t>
            </a:r>
            <a:r>
              <a:rPr lang="ja-JP" altLang="en-US" sz="2400" b="1" dirty="0">
                <a:latin typeface="メイリオ" panose="020B0604030504040204" pitchFamily="50" charset="-128"/>
                <a:ea typeface="メイリオ" panose="020B0604030504040204" pitchFamily="50" charset="-128"/>
              </a:rPr>
              <a:t>　</a:t>
            </a:r>
            <a:r>
              <a:rPr lang="ja-JP" altLang="en-US" sz="2400" dirty="0">
                <a:latin typeface="メイリオ" panose="020B0604030504040204" pitchFamily="50" charset="-128"/>
                <a:ea typeface="メイリオ" panose="020B0604030504040204" pitchFamily="50" charset="-128"/>
              </a:rPr>
              <a:t>平成</a:t>
            </a:r>
            <a:r>
              <a:rPr lang="en-US" altLang="ja-JP" sz="2400" dirty="0">
                <a:latin typeface="メイリオ" panose="020B0604030504040204" pitchFamily="50" charset="-128"/>
                <a:ea typeface="メイリオ" panose="020B0604030504040204" pitchFamily="50" charset="-128"/>
              </a:rPr>
              <a:t>24</a:t>
            </a:r>
            <a:r>
              <a:rPr lang="ja-JP" altLang="en-US" sz="2400" dirty="0" smtClean="0">
                <a:latin typeface="メイリオ" panose="020B0604030504040204" pitchFamily="50" charset="-128"/>
                <a:ea typeface="メイリオ" panose="020B0604030504040204" pitchFamily="50" charset="-128"/>
              </a:rPr>
              <a:t>年「</a:t>
            </a:r>
            <a:r>
              <a:rPr lang="ja-JP" altLang="en-US" sz="2400" dirty="0">
                <a:latin typeface="メイリオ" panose="020B0604030504040204" pitchFamily="50" charset="-128"/>
                <a:ea typeface="メイリオ" panose="020B0604030504040204" pitchFamily="50" charset="-128"/>
              </a:rPr>
              <a:t>花巻図書館への提言</a:t>
            </a:r>
            <a:r>
              <a:rPr lang="ja-JP" altLang="en-US" sz="2400" dirty="0" smtClean="0">
                <a:latin typeface="メイリオ" panose="020B0604030504040204" pitchFamily="50" charset="-128"/>
                <a:ea typeface="メイリオ" panose="020B0604030504040204" pitchFamily="50" charset="-128"/>
              </a:rPr>
              <a:t>」を基に</a:t>
            </a:r>
            <a:r>
              <a:rPr lang="ja-JP" altLang="en-US" sz="2400" b="1" dirty="0">
                <a:latin typeface="メイリオ" panose="020B0604030504040204" pitchFamily="50" charset="-128"/>
                <a:ea typeface="メイリオ" panose="020B0604030504040204" pitchFamily="50" charset="-128"/>
              </a:rPr>
              <a:t>　　　</a:t>
            </a:r>
            <a:r>
              <a:rPr lang="en-US" altLang="ja-JP" sz="2400" b="1" dirty="0">
                <a:latin typeface="メイリオ" panose="020B0604030504040204" pitchFamily="50" charset="-128"/>
                <a:ea typeface="メイリオ" panose="020B0604030504040204" pitchFamily="50" charset="-128"/>
              </a:rPr>
              <a:t/>
            </a:r>
            <a:br>
              <a:rPr lang="en-US" altLang="ja-JP" sz="2400" b="1" dirty="0">
                <a:latin typeface="メイリオ" panose="020B0604030504040204" pitchFamily="50" charset="-128"/>
                <a:ea typeface="メイリオ" panose="020B0604030504040204" pitchFamily="50" charset="-128"/>
              </a:rPr>
            </a:br>
            <a:r>
              <a:rPr lang="ja-JP" altLang="en-US" sz="2400" b="1" dirty="0">
                <a:latin typeface="メイリオ" panose="020B0604030504040204" pitchFamily="50" charset="-128"/>
                <a:ea typeface="メイリオ" panose="020B0604030504040204" pitchFamily="50" charset="-128"/>
              </a:rPr>
              <a:t>　　　　　　　　　</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新花巻図書館整備</a:t>
            </a:r>
            <a:r>
              <a:rPr lang="ja-JP" altLang="en-US" sz="2400" b="1" dirty="0">
                <a:latin typeface="メイリオ" panose="020B0604030504040204" pitchFamily="50" charset="-128"/>
                <a:ea typeface="メイリオ" panose="020B0604030504040204" pitchFamily="50" charset="-128"/>
              </a:rPr>
              <a:t>に関する</a:t>
            </a:r>
            <a:r>
              <a:rPr lang="ja-JP" altLang="en-US" sz="2400" b="1" dirty="0" smtClean="0">
                <a:latin typeface="メイリオ" panose="020B0604030504040204" pitchFamily="50" charset="-128"/>
                <a:ea typeface="メイリオ" panose="020B0604030504040204" pitchFamily="50" charset="-128"/>
              </a:rPr>
              <a:t>構想　再構築</a:t>
            </a:r>
            <a:r>
              <a:rPr lang="en-US" altLang="ja-JP" sz="2400" b="1" dirty="0">
                <a:latin typeface="メイリオ" panose="020B0604030504040204" pitchFamily="50" charset="-128"/>
                <a:ea typeface="メイリオ" panose="020B0604030504040204" pitchFamily="50" charset="-128"/>
              </a:rPr>
              <a:t/>
            </a:r>
            <a:br>
              <a:rPr lang="en-US" altLang="ja-JP" sz="2400" b="1" dirty="0">
                <a:latin typeface="メイリオ" panose="020B0604030504040204" pitchFamily="50" charset="-128"/>
                <a:ea typeface="メイリオ" panose="020B0604030504040204" pitchFamily="50" charset="-128"/>
              </a:rPr>
            </a:br>
            <a:r>
              <a:rPr lang="ja-JP" altLang="en-US" sz="2400" b="1" dirty="0" smtClean="0">
                <a:latin typeface="メイリオ" panose="020B0604030504040204" pitchFamily="50" charset="-128"/>
                <a:ea typeface="メイリオ" panose="020B0604030504040204" pitchFamily="50" charset="-128"/>
              </a:rPr>
              <a:t>　</a:t>
            </a:r>
            <a:r>
              <a:rPr lang="ja-JP" altLang="en-US" sz="2400" b="1" dirty="0">
                <a:latin typeface="メイリオ" panose="020B0604030504040204" pitchFamily="50" charset="-128"/>
                <a:ea typeface="メイリオ" panose="020B0604030504040204" pitchFamily="50" charset="-128"/>
              </a:rPr>
              <a:t>　　　　　　　　</a:t>
            </a:r>
            <a:r>
              <a:rPr lang="en-US" altLang="ja-JP" sz="2400" b="1" dirty="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dirty="0" smtClean="0">
                <a:latin typeface="メイリオ" panose="020B0604030504040204" pitchFamily="50" charset="-128"/>
                <a:ea typeface="メイリオ" panose="020B0604030504040204" pitchFamily="50" charset="-128"/>
              </a:rPr>
              <a:t>パブリックコメント、市民説明会開催</a:t>
            </a:r>
            <a:endParaRPr lang="en-US" altLang="ja-JP" sz="2400" dirty="0" smtClean="0">
              <a:latin typeface="メイリオ" panose="020B0604030504040204" pitchFamily="50" charset="-128"/>
              <a:ea typeface="メイリオ" panose="020B0604030504040204" pitchFamily="50" charset="-128"/>
            </a:endParaRPr>
          </a:p>
          <a:p>
            <a:pPr marL="0" indent="0">
              <a:lnSpc>
                <a:spcPct val="100000"/>
              </a:lnSpc>
              <a:spcBef>
                <a:spcPts val="600"/>
              </a:spcBef>
              <a:buNone/>
            </a:pPr>
            <a:r>
              <a:rPr lang="ja-JP" altLang="en-US" sz="2400" b="1" dirty="0" smtClean="0">
                <a:latin typeface="メイリオ" panose="020B0604030504040204" pitchFamily="50" charset="-128"/>
                <a:ea typeface="メイリオ" panose="020B0604030504040204" pitchFamily="50" charset="-128"/>
              </a:rPr>
              <a:t>・平成</a:t>
            </a:r>
            <a:r>
              <a:rPr lang="en-US" altLang="ja-JP" sz="2400" b="1" dirty="0">
                <a:latin typeface="メイリオ" panose="020B0604030504040204" pitchFamily="50" charset="-128"/>
                <a:ea typeface="メイリオ" panose="020B0604030504040204" pitchFamily="50" charset="-128"/>
              </a:rPr>
              <a:t>29</a:t>
            </a:r>
            <a:r>
              <a:rPr lang="ja-JP" altLang="en-US" sz="2400" b="1" dirty="0" smtClean="0">
                <a:latin typeface="メイリオ" panose="020B0604030504040204" pitchFamily="50" charset="-128"/>
                <a:ea typeface="メイリオ" panose="020B0604030504040204" pitchFamily="50" charset="-128"/>
              </a:rPr>
              <a:t>年８月</a:t>
            </a:r>
            <a:r>
              <a:rPr lang="ja-JP" altLang="en-US" sz="2400" b="1" dirty="0">
                <a:latin typeface="メイリオ" panose="020B0604030504040204" pitchFamily="50" charset="-128"/>
                <a:ea typeface="メイリオ" panose="020B0604030504040204" pitchFamily="50" charset="-128"/>
              </a:rPr>
              <a:t>　</a:t>
            </a:r>
            <a:r>
              <a:rPr lang="en-US" altLang="ja-JP" sz="2400" b="1" dirty="0" smtClean="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　</a:t>
            </a:r>
            <a:r>
              <a:rPr lang="ja-JP" altLang="en-US" sz="2400" b="1" dirty="0" smtClean="0">
                <a:solidFill>
                  <a:srgbClr val="FF0000"/>
                </a:solidFill>
                <a:latin typeface="メイリオ" panose="020B0604030504040204" pitchFamily="50" charset="-128"/>
                <a:ea typeface="メイリオ" panose="020B0604030504040204" pitchFamily="50" charset="-128"/>
              </a:rPr>
              <a:t>「</a:t>
            </a:r>
            <a:r>
              <a:rPr lang="ja-JP" altLang="en-US" sz="2400" b="1" dirty="0">
                <a:solidFill>
                  <a:srgbClr val="FF0000"/>
                </a:solidFill>
                <a:latin typeface="メイリオ" panose="020B0604030504040204" pitchFamily="50" charset="-128"/>
                <a:ea typeface="メイリオ" panose="020B0604030504040204" pitchFamily="50" charset="-128"/>
              </a:rPr>
              <a:t>新花巻図書館整備基本構想</a:t>
            </a:r>
            <a:r>
              <a:rPr lang="ja-JP" altLang="en-US" sz="2800" b="1" dirty="0" smtClean="0">
                <a:solidFill>
                  <a:srgbClr val="FF0000"/>
                </a:solidFill>
                <a:latin typeface="メイリオ" panose="020B0604030504040204" pitchFamily="50" charset="-128"/>
                <a:ea typeface="メイリオ" panose="020B0604030504040204" pitchFamily="50" charset="-128"/>
              </a:rPr>
              <a:t>」</a:t>
            </a:r>
            <a:r>
              <a:rPr lang="ja-JP" altLang="en-US" sz="2400" b="1" dirty="0" smtClean="0">
                <a:solidFill>
                  <a:srgbClr val="FF0000"/>
                </a:solidFill>
                <a:latin typeface="メイリオ" panose="020B0604030504040204" pitchFamily="50" charset="-128"/>
                <a:ea typeface="メイリオ" panose="020B0604030504040204" pitchFamily="50" charset="-128"/>
              </a:rPr>
              <a:t>策定</a:t>
            </a:r>
            <a:endParaRPr lang="en-US" altLang="ja-JP" sz="2400" b="1" dirty="0">
              <a:solidFill>
                <a:srgbClr val="FF0000"/>
              </a:solidFill>
              <a:latin typeface="メイリオ" panose="020B0604030504040204" pitchFamily="50" charset="-128"/>
              <a:ea typeface="メイリオ" panose="020B0604030504040204" pitchFamily="50" charset="-128"/>
            </a:endParaRPr>
          </a:p>
        </p:txBody>
      </p:sp>
      <p:sp>
        <p:nvSpPr>
          <p:cNvPr id="6" name="正方形/長方形 5"/>
          <p:cNvSpPr/>
          <p:nvPr/>
        </p:nvSpPr>
        <p:spPr>
          <a:xfrm>
            <a:off x="0" y="0"/>
            <a:ext cx="10331450" cy="603583"/>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タイトル 1"/>
          <p:cNvSpPr>
            <a:spLocks noGrp="1"/>
          </p:cNvSpPr>
          <p:nvPr>
            <p:ph type="title"/>
          </p:nvPr>
        </p:nvSpPr>
        <p:spPr>
          <a:xfrm>
            <a:off x="0" y="107617"/>
            <a:ext cx="8577943" cy="495966"/>
          </a:xfrm>
        </p:spPr>
        <p:txBody>
          <a:bodyPr anchor="ctr">
            <a:normAutofit/>
          </a:bodyPr>
          <a:lstStyle/>
          <a:p>
            <a:r>
              <a:rPr lang="ja-JP" altLang="en-US" sz="2400" b="1" dirty="0">
                <a:solidFill>
                  <a:schemeClr val="bg1"/>
                </a:solidFill>
                <a:latin typeface="メイリオ" panose="020B0604030504040204" pitchFamily="50" charset="-128"/>
                <a:ea typeface="メイリオ" panose="020B0604030504040204" pitchFamily="50" charset="-128"/>
              </a:rPr>
              <a:t>　</a:t>
            </a:r>
            <a:r>
              <a:rPr lang="ja-JP" altLang="en-US" sz="2400" b="1" dirty="0" smtClean="0">
                <a:solidFill>
                  <a:schemeClr val="bg1"/>
                </a:solidFill>
                <a:latin typeface="メイリオ" panose="020B0604030504040204" pitchFamily="50" charset="-128"/>
                <a:ea typeface="メイリオ" panose="020B0604030504040204" pitchFamily="50" charset="-128"/>
              </a:rPr>
              <a:t>新花巻図書館整備のこれまで</a:t>
            </a:r>
            <a:endParaRPr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8"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4</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913512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94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40</a:t>
            </a:fld>
            <a:endParaRPr kumimoji="1" lang="ja-JP" altLang="en-US" sz="2000" dirty="0">
              <a:latin typeface="メイリオ" panose="020B0604030504040204" pitchFamily="50" charset="-128"/>
              <a:ea typeface="メイリオ" panose="020B0604030504040204" pitchFamily="50" charset="-128"/>
            </a:endParaRPr>
          </a:p>
        </p:txBody>
      </p:sp>
      <p:sp>
        <p:nvSpPr>
          <p:cNvPr id="4" name="正方形/長方形 3"/>
          <p:cNvSpPr/>
          <p:nvPr/>
        </p:nvSpPr>
        <p:spPr>
          <a:xfrm>
            <a:off x="0" y="-29123"/>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0" y="65164"/>
            <a:ext cx="10331450" cy="461665"/>
          </a:xfrm>
          <a:prstGeom prst="rect">
            <a:avLst/>
          </a:prstGeom>
          <a:noFill/>
        </p:spPr>
        <p:txBody>
          <a:bodyPr wrap="square" rtlCol="0">
            <a:spAutoFit/>
          </a:bodyPr>
          <a:lstStyle/>
          <a:p>
            <a:pPr algn="ctr"/>
            <a:r>
              <a:rPr kumimoji="1" lang="ja-JP" altLang="en-US" sz="2400" b="1" dirty="0">
                <a:solidFill>
                  <a:schemeClr val="bg1"/>
                </a:solidFill>
                <a:latin typeface="メイリオ" panose="020B0604030504040204" pitchFamily="50" charset="-128"/>
                <a:ea typeface="メイリオ" panose="020B0604030504040204" pitchFamily="50" charset="-128"/>
              </a:rPr>
              <a:t>今後のスケジュール</a:t>
            </a:r>
          </a:p>
        </p:txBody>
      </p:sp>
      <p:sp>
        <p:nvSpPr>
          <p:cNvPr id="13" name="テキスト ボックス 12"/>
          <p:cNvSpPr txBox="1"/>
          <p:nvPr/>
        </p:nvSpPr>
        <p:spPr>
          <a:xfrm>
            <a:off x="244701" y="621116"/>
            <a:ext cx="9842047" cy="6494085"/>
          </a:xfrm>
          <a:prstGeom prst="rect">
            <a:avLst/>
          </a:prstGeom>
          <a:noFill/>
        </p:spPr>
        <p:txBody>
          <a:bodyPr wrap="square" rtlCol="0">
            <a:spAutoFit/>
          </a:bodyPr>
          <a:lstStyle/>
          <a:p>
            <a:r>
              <a:rPr kumimoji="1" lang="ja-JP" altLang="en-US" sz="2400" dirty="0" smtClean="0">
                <a:latin typeface="メイリオ" panose="020B0604030504040204" pitchFamily="50" charset="-128"/>
                <a:ea typeface="メイリオ" panose="020B0604030504040204" pitchFamily="50" charset="-128"/>
              </a:rPr>
              <a:t>ワークショップ・市民との意見交換を踏まえ</a:t>
            </a:r>
            <a:endParaRPr kumimoji="1" lang="en-US" altLang="ja-JP" sz="2400" dirty="0" smtClean="0">
              <a:latin typeface="メイリオ" panose="020B0604030504040204" pitchFamily="50" charset="-128"/>
              <a:ea typeface="メイリオ" panose="020B0604030504040204" pitchFamily="50" charset="-128"/>
            </a:endParaRPr>
          </a:p>
          <a:p>
            <a:r>
              <a:rPr kumimoji="1" lang="ja-JP" altLang="en-US" sz="2400" dirty="0" smtClean="0">
                <a:latin typeface="メイリオ" panose="020B0604030504040204" pitchFamily="50" charset="-128"/>
                <a:ea typeface="メイリオ" panose="020B0604030504040204" pitchFamily="50" charset="-128"/>
              </a:rPr>
              <a:t>　　　　・・・「新花巻図書館整備基本計画」素案作成</a:t>
            </a:r>
            <a:endParaRPr kumimoji="1" lang="en-US" altLang="ja-JP" sz="2400" dirty="0" smtClean="0">
              <a:latin typeface="メイリオ" panose="020B0604030504040204" pitchFamily="50" charset="-128"/>
              <a:ea typeface="メイリオ" panose="020B0604030504040204" pitchFamily="50" charset="-128"/>
            </a:endParaRPr>
          </a:p>
          <a:p>
            <a:endParaRPr kumimoji="1" lang="en-US" altLang="ja-JP" sz="1400" dirty="0" smtClean="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Ø"/>
            </a:pPr>
            <a:r>
              <a:rPr kumimoji="1" lang="ja-JP" altLang="en-US" sz="2400" u="sng" dirty="0" smtClean="0">
                <a:latin typeface="メイリオ" panose="020B0604030504040204" pitchFamily="50" charset="-128"/>
                <a:ea typeface="メイリオ" panose="020B0604030504040204" pitchFamily="50" charset="-128"/>
              </a:rPr>
              <a:t>「</a:t>
            </a:r>
            <a:r>
              <a:rPr kumimoji="1" lang="ja-JP" altLang="en-US" sz="2400" u="sng" dirty="0">
                <a:latin typeface="メイリオ" panose="020B0604030504040204" pitchFamily="50" charset="-128"/>
                <a:ea typeface="メイリオ" panose="020B0604030504040204" pitchFamily="50" charset="-128"/>
              </a:rPr>
              <a:t>新花巻図書館整備基本計画」</a:t>
            </a:r>
            <a:r>
              <a:rPr kumimoji="1" lang="ja-JP" altLang="en-US" sz="2400" u="sng" dirty="0" smtClean="0">
                <a:latin typeface="メイリオ" panose="020B0604030504040204" pitchFamily="50" charset="-128"/>
                <a:ea typeface="メイリオ" panose="020B0604030504040204" pitchFamily="50" charset="-128"/>
              </a:rPr>
              <a:t>素案作成に向けて</a:t>
            </a:r>
            <a:endParaRPr kumimoji="1" lang="en-US" altLang="ja-JP" sz="2400" u="sng" dirty="0" smtClean="0">
              <a:latin typeface="メイリオ" panose="020B0604030504040204" pitchFamily="50" charset="-128"/>
              <a:ea typeface="メイリオ" panose="020B0604030504040204" pitchFamily="50" charset="-128"/>
            </a:endParaRPr>
          </a:p>
          <a:p>
            <a:pPr lvl="1"/>
            <a:endParaRPr kumimoji="1" lang="en-US" altLang="ja-JP" sz="2400" dirty="0" smtClean="0">
              <a:latin typeface="メイリオ" panose="020B0604030504040204" pitchFamily="50" charset="-128"/>
              <a:ea typeface="メイリオ" panose="020B0604030504040204" pitchFamily="50" charset="-128"/>
            </a:endParaRPr>
          </a:p>
          <a:p>
            <a:pPr lvl="1"/>
            <a:r>
              <a:rPr kumimoji="1" lang="ja-JP" altLang="en-US" sz="2400" dirty="0" smtClean="0">
                <a:latin typeface="メイリオ" panose="020B0604030504040204" pitchFamily="50" charset="-128"/>
                <a:ea typeface="メイリオ" panose="020B0604030504040204" pitchFamily="50" charset="-128"/>
              </a:rPr>
              <a:t>・「市民意見交換会」</a:t>
            </a:r>
            <a:r>
              <a:rPr kumimoji="1" lang="en-US" altLang="ja-JP" sz="2400" dirty="0" smtClean="0">
                <a:latin typeface="メイリオ" panose="020B0604030504040204" pitchFamily="50" charset="-128"/>
                <a:ea typeface="メイリオ" panose="020B0604030504040204" pitchFamily="50" charset="-128"/>
              </a:rPr>
              <a:t>11</a:t>
            </a:r>
            <a:r>
              <a:rPr kumimoji="1" lang="ja-JP" altLang="en-US" sz="2400" dirty="0" smtClean="0">
                <a:latin typeface="メイリオ" panose="020B0604030504040204" pitchFamily="50" charset="-128"/>
                <a:ea typeface="メイリオ" panose="020B0604030504040204" pitchFamily="50" charset="-128"/>
              </a:rPr>
              <a:t>月</a:t>
            </a:r>
            <a:r>
              <a:rPr kumimoji="1" lang="en-US" altLang="ja-JP" sz="2400" dirty="0" smtClean="0">
                <a:latin typeface="メイリオ" panose="020B0604030504040204" pitchFamily="50" charset="-128"/>
                <a:ea typeface="メイリオ" panose="020B0604030504040204" pitchFamily="50" charset="-128"/>
              </a:rPr>
              <a:t>26</a:t>
            </a:r>
            <a:r>
              <a:rPr kumimoji="1" lang="ja-JP" altLang="en-US" sz="2400" dirty="0" smtClean="0">
                <a:latin typeface="メイリオ" panose="020B0604030504040204" pitchFamily="50" charset="-128"/>
                <a:ea typeface="メイリオ" panose="020B0604030504040204" pitchFamily="50" charset="-128"/>
              </a:rPr>
              <a:t>日から</a:t>
            </a:r>
            <a:r>
              <a:rPr kumimoji="1" lang="en-US" altLang="ja-JP" sz="2400" dirty="0" smtClean="0">
                <a:latin typeface="メイリオ" panose="020B0604030504040204" pitchFamily="50" charset="-128"/>
                <a:ea typeface="メイリオ" panose="020B0604030504040204" pitchFamily="50" charset="-128"/>
              </a:rPr>
              <a:t>12</a:t>
            </a:r>
            <a:r>
              <a:rPr kumimoji="1" lang="ja-JP" altLang="en-US" sz="2400" dirty="0" smtClean="0">
                <a:latin typeface="メイリオ" panose="020B0604030504040204" pitchFamily="50" charset="-128"/>
                <a:ea typeface="メイリオ" panose="020B0604030504040204" pitchFamily="50" charset="-128"/>
              </a:rPr>
              <a:t>月</a:t>
            </a:r>
            <a:r>
              <a:rPr kumimoji="1" lang="en-US" altLang="ja-JP" sz="2400" dirty="0" smtClean="0">
                <a:latin typeface="メイリオ" panose="020B0604030504040204" pitchFamily="50" charset="-128"/>
                <a:ea typeface="メイリオ" panose="020B0604030504040204" pitchFamily="50" charset="-128"/>
              </a:rPr>
              <a:t>4</a:t>
            </a:r>
            <a:r>
              <a:rPr kumimoji="1" lang="ja-JP" altLang="en-US" sz="2400" dirty="0" smtClean="0">
                <a:latin typeface="メイリオ" panose="020B0604030504040204" pitchFamily="50" charset="-128"/>
                <a:ea typeface="メイリオ" panose="020B0604030504040204" pitchFamily="50" charset="-128"/>
              </a:rPr>
              <a:t>日まで５回予定</a:t>
            </a:r>
            <a:r>
              <a:rPr kumimoji="1" lang="en-US" altLang="ja-JP" sz="2400" dirty="0" smtClean="0">
                <a:latin typeface="メイリオ" panose="020B0604030504040204" pitchFamily="50" charset="-128"/>
                <a:ea typeface="メイリオ" panose="020B0604030504040204" pitchFamily="50" charset="-128"/>
              </a:rPr>
              <a:t/>
            </a:r>
            <a:br>
              <a:rPr kumimoji="1" lang="en-US" altLang="ja-JP" sz="2400" dirty="0" smtClean="0">
                <a:latin typeface="メイリオ" panose="020B0604030504040204" pitchFamily="50" charset="-128"/>
                <a:ea typeface="メイリオ" panose="020B0604030504040204" pitchFamily="50" charset="-128"/>
              </a:rPr>
            </a:br>
            <a:r>
              <a:rPr kumimoji="1" lang="ja-JP" altLang="en-US" sz="2400" dirty="0">
                <a:latin typeface="メイリオ" panose="020B0604030504040204" pitchFamily="50" charset="-128"/>
                <a:ea typeface="メイリオ" panose="020B0604030504040204" pitchFamily="50" charset="-128"/>
              </a:rPr>
              <a:t>　</a:t>
            </a:r>
            <a:r>
              <a:rPr kumimoji="1" lang="ja-JP" altLang="en-US" sz="2400" dirty="0" smtClean="0">
                <a:latin typeface="メイリオ" panose="020B0604030504040204" pitchFamily="50" charset="-128"/>
                <a:ea typeface="メイリオ" panose="020B0604030504040204" pitchFamily="50" charset="-128"/>
              </a:rPr>
              <a:t>　　　新型</a:t>
            </a:r>
            <a:r>
              <a:rPr kumimoji="1" lang="ja-JP" altLang="en-US" sz="2400" dirty="0">
                <a:latin typeface="メイリオ" panose="020B0604030504040204" pitchFamily="50" charset="-128"/>
                <a:ea typeface="メイリオ" panose="020B0604030504040204" pitchFamily="50" charset="-128"/>
              </a:rPr>
              <a:t>コロナ感染拡大の状況で開催</a:t>
            </a:r>
            <a:r>
              <a:rPr kumimoji="1" lang="ja-JP" altLang="en-US" sz="2400" dirty="0" smtClean="0">
                <a:latin typeface="メイリオ" panose="020B0604030504040204" pitchFamily="50" charset="-128"/>
                <a:ea typeface="メイリオ" panose="020B0604030504040204" pitchFamily="50" charset="-128"/>
              </a:rPr>
              <a:t>延期</a:t>
            </a:r>
            <a:endParaRPr kumimoji="1" lang="en-US" altLang="ja-JP" sz="2400" dirty="0" smtClean="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　</a:t>
            </a:r>
            <a:r>
              <a:rPr kumimoji="1" lang="ja-JP" altLang="en-US" sz="2400" dirty="0" smtClean="0">
                <a:latin typeface="メイリオ" panose="020B0604030504040204" pitchFamily="50" charset="-128"/>
                <a:ea typeface="メイリオ" panose="020B0604030504040204" pitchFamily="50" charset="-128"/>
              </a:rPr>
              <a:t>　　　　 Ｗｅｂ利用による開催（</a:t>
            </a:r>
            <a:r>
              <a:rPr kumimoji="1" lang="en-US" altLang="ja-JP" sz="2400" dirty="0" smtClean="0">
                <a:latin typeface="メイリオ" panose="020B0604030504040204" pitchFamily="50" charset="-128"/>
                <a:ea typeface="メイリオ" panose="020B0604030504040204" pitchFamily="50" charset="-128"/>
              </a:rPr>
              <a:t>1</a:t>
            </a:r>
            <a:r>
              <a:rPr kumimoji="1" lang="ja-JP" altLang="en-US" sz="2400" dirty="0" smtClean="0">
                <a:latin typeface="メイリオ" panose="020B0604030504040204" pitchFamily="50" charset="-128"/>
                <a:ea typeface="メイリオ" panose="020B0604030504040204" pitchFamily="50" charset="-128"/>
              </a:rPr>
              <a:t>月</a:t>
            </a:r>
            <a:r>
              <a:rPr kumimoji="1" lang="en-US" altLang="ja-JP" sz="2400" dirty="0" smtClean="0">
                <a:latin typeface="メイリオ" panose="020B0604030504040204" pitchFamily="50" charset="-128"/>
                <a:ea typeface="メイリオ" panose="020B0604030504040204" pitchFamily="50" charset="-128"/>
              </a:rPr>
              <a:t>28</a:t>
            </a:r>
            <a:r>
              <a:rPr kumimoji="1" lang="ja-JP" altLang="en-US" sz="2400" dirty="0" smtClean="0">
                <a:latin typeface="メイリオ" panose="020B0604030504040204" pitchFamily="50" charset="-128"/>
                <a:ea typeface="メイリオ" panose="020B0604030504040204" pitchFamily="50" charset="-128"/>
              </a:rPr>
              <a:t>日、</a:t>
            </a:r>
            <a:r>
              <a:rPr kumimoji="1" lang="en-US" altLang="ja-JP" sz="2400" dirty="0" smtClean="0">
                <a:latin typeface="メイリオ" panose="020B0604030504040204" pitchFamily="50" charset="-128"/>
                <a:ea typeface="メイリオ" panose="020B0604030504040204" pitchFamily="50" charset="-128"/>
              </a:rPr>
              <a:t>31</a:t>
            </a:r>
            <a:r>
              <a:rPr kumimoji="1" lang="ja-JP" altLang="en-US" sz="2400" dirty="0" smtClean="0">
                <a:latin typeface="メイリオ" panose="020B0604030504040204" pitchFamily="50" charset="-128"/>
                <a:ea typeface="メイリオ" panose="020B0604030504040204" pitchFamily="50" charset="-128"/>
              </a:rPr>
              <a:t>日、</a:t>
            </a:r>
            <a:r>
              <a:rPr kumimoji="1" lang="en-US" altLang="ja-JP" sz="2400" dirty="0" smtClean="0">
                <a:latin typeface="メイリオ" panose="020B0604030504040204" pitchFamily="50" charset="-128"/>
                <a:ea typeface="メイリオ" panose="020B0604030504040204" pitchFamily="50" charset="-128"/>
              </a:rPr>
              <a:t>2</a:t>
            </a:r>
            <a:r>
              <a:rPr kumimoji="1" lang="ja-JP" altLang="en-US" sz="2400" dirty="0" smtClean="0">
                <a:latin typeface="メイリオ" panose="020B0604030504040204" pitchFamily="50" charset="-128"/>
                <a:ea typeface="メイリオ" panose="020B0604030504040204" pitchFamily="50" charset="-128"/>
              </a:rPr>
              <a:t>月</a:t>
            </a:r>
            <a:r>
              <a:rPr kumimoji="1" lang="en-US" altLang="ja-JP" sz="2400" dirty="0" smtClean="0">
                <a:latin typeface="メイリオ" panose="020B0604030504040204" pitchFamily="50" charset="-128"/>
                <a:ea typeface="メイリオ" panose="020B0604030504040204" pitchFamily="50" charset="-128"/>
              </a:rPr>
              <a:t>6</a:t>
            </a:r>
            <a:r>
              <a:rPr kumimoji="1" lang="ja-JP" altLang="en-US" sz="2400" dirty="0" smtClean="0">
                <a:latin typeface="メイリオ" panose="020B0604030504040204" pitchFamily="50" charset="-128"/>
                <a:ea typeface="メイリオ" panose="020B0604030504040204" pitchFamily="50" charset="-128"/>
              </a:rPr>
              <a:t>日）</a:t>
            </a:r>
            <a:endParaRPr kumimoji="1" lang="en-US" altLang="ja-JP" sz="2400" dirty="0" smtClean="0">
              <a:latin typeface="メイリオ" panose="020B0604030504040204" pitchFamily="50" charset="-128"/>
              <a:ea typeface="メイリオ" panose="020B0604030504040204" pitchFamily="50" charset="-128"/>
            </a:endParaRPr>
          </a:p>
          <a:p>
            <a:r>
              <a:rPr kumimoji="1" lang="ja-JP" altLang="en-US" sz="2400" dirty="0" smtClean="0">
                <a:latin typeface="メイリオ" panose="020B0604030504040204" pitchFamily="50" charset="-128"/>
                <a:ea typeface="メイリオ" panose="020B0604030504040204" pitchFamily="50" charset="-128"/>
              </a:rPr>
              <a:t>  </a:t>
            </a:r>
            <a:endParaRPr kumimoji="1" lang="en-US" altLang="ja-JP" sz="2400" dirty="0" smtClean="0">
              <a:latin typeface="メイリオ" panose="020B0604030504040204" pitchFamily="50" charset="-128"/>
              <a:ea typeface="メイリオ" panose="020B0604030504040204" pitchFamily="50" charset="-128"/>
            </a:endParaRPr>
          </a:p>
          <a:p>
            <a:r>
              <a:rPr kumimoji="1" lang="en-US" altLang="ja-JP" sz="2400" dirty="0">
                <a:latin typeface="メイリオ" panose="020B0604030504040204" pitchFamily="50" charset="-128"/>
                <a:ea typeface="メイリオ" panose="020B0604030504040204" pitchFamily="50" charset="-128"/>
              </a:rPr>
              <a:t> </a:t>
            </a:r>
            <a:r>
              <a:rPr kumimoji="1" lang="en-US" altLang="ja-JP" sz="2400" dirty="0" smtClean="0">
                <a:latin typeface="メイリオ" panose="020B0604030504040204" pitchFamily="50" charset="-128"/>
                <a:ea typeface="メイリオ" panose="020B0604030504040204" pitchFamily="50" charset="-128"/>
              </a:rPr>
              <a:t>   </a:t>
            </a:r>
            <a:r>
              <a:rPr kumimoji="1" lang="ja-JP" altLang="en-US" sz="2400" dirty="0">
                <a:latin typeface="メイリオ" panose="020B0604030504040204" pitchFamily="50" charset="-128"/>
                <a:ea typeface="メイリオ" panose="020B0604030504040204" pitchFamily="50" charset="-128"/>
              </a:rPr>
              <a:t>・</a:t>
            </a:r>
            <a:r>
              <a:rPr kumimoji="1" lang="ja-JP" altLang="en-US" sz="2400" u="sng" dirty="0" smtClean="0">
                <a:latin typeface="メイリオ" panose="020B0604030504040204" pitchFamily="50" charset="-128"/>
                <a:ea typeface="メイリオ" panose="020B0604030504040204" pitchFamily="50" charset="-128"/>
              </a:rPr>
              <a:t>各種団体等</a:t>
            </a:r>
            <a:r>
              <a:rPr kumimoji="1" lang="ja-JP" altLang="en-US" sz="2400" dirty="0" smtClean="0">
                <a:latin typeface="メイリオ" panose="020B0604030504040204" pitchFamily="50" charset="-128"/>
                <a:ea typeface="メイリオ" panose="020B0604030504040204" pitchFamily="50" charset="-128"/>
              </a:rPr>
              <a:t>からの要望に応じ随時「意見交換会」開催</a:t>
            </a:r>
            <a:r>
              <a:rPr kumimoji="1" lang="en-US" altLang="ja-JP" sz="2400" dirty="0" smtClean="0">
                <a:latin typeface="メイリオ" panose="020B0604030504040204" pitchFamily="50" charset="-128"/>
                <a:ea typeface="メイリオ" panose="020B0604030504040204" pitchFamily="50" charset="-128"/>
              </a:rPr>
              <a:t/>
            </a:r>
            <a:br>
              <a:rPr kumimoji="1" lang="en-US" altLang="ja-JP" sz="2400" dirty="0" smtClean="0">
                <a:latin typeface="メイリオ" panose="020B0604030504040204" pitchFamily="50" charset="-128"/>
                <a:ea typeface="メイリオ" panose="020B0604030504040204" pitchFamily="50" charset="-128"/>
              </a:rPr>
            </a:br>
            <a:r>
              <a:rPr kumimoji="1" lang="ja-JP" altLang="en-US" sz="2400" dirty="0" smtClean="0">
                <a:latin typeface="メイリオ" panose="020B0604030504040204" pitchFamily="50" charset="-128"/>
                <a:ea typeface="メイリオ" panose="020B0604030504040204" pitchFamily="50" charset="-128"/>
              </a:rPr>
              <a:t>　　　　　　</a:t>
            </a:r>
            <a:r>
              <a:rPr kumimoji="1" lang="ja-JP" altLang="en-US" sz="2000" dirty="0" smtClean="0">
                <a:latin typeface="メイリオ" panose="020B0604030504040204" pitchFamily="50" charset="-128"/>
                <a:ea typeface="メイリオ" panose="020B0604030504040204" pitchFamily="50" charset="-128"/>
              </a:rPr>
              <a:t>（新花巻図書館を考える会、花巻商工会議所議員懇談会、</a:t>
            </a:r>
            <a:endParaRPr kumimoji="1" lang="en-US" altLang="ja-JP" sz="2000" dirty="0" smtClean="0">
              <a:latin typeface="メイリオ" panose="020B0604030504040204" pitchFamily="50" charset="-128"/>
              <a:ea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rPr>
              <a:t>　</a:t>
            </a:r>
            <a:r>
              <a:rPr kumimoji="1" lang="ja-JP" altLang="en-US" sz="2000" dirty="0" smtClean="0">
                <a:latin typeface="メイリオ" panose="020B0604030504040204" pitchFamily="50" charset="-128"/>
                <a:ea typeface="メイリオ" panose="020B0604030504040204" pitchFamily="50" charset="-128"/>
              </a:rPr>
              <a:t>　　　　　　　社会教育委員会議）</a:t>
            </a:r>
            <a:endParaRPr kumimoji="1" lang="en-US" altLang="ja-JP" sz="2000" dirty="0" smtClean="0">
              <a:latin typeface="メイリオ" panose="020B0604030504040204" pitchFamily="50" charset="-128"/>
              <a:ea typeface="メイリオ" panose="020B0604030504040204" pitchFamily="50" charset="-128"/>
            </a:endParaRPr>
          </a:p>
          <a:p>
            <a:endParaRPr kumimoji="1" lang="en-US" altLang="ja-JP" dirty="0" smtClean="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Ø"/>
            </a:pPr>
            <a:r>
              <a:rPr kumimoji="1" lang="ja-JP" altLang="en-US" sz="2400" u="sng" dirty="0">
                <a:latin typeface="メイリオ" panose="020B0604030504040204" pitchFamily="50" charset="-128"/>
                <a:ea typeface="メイリオ" panose="020B0604030504040204" pitchFamily="50" charset="-128"/>
              </a:rPr>
              <a:t>「新花巻図書館整備基本計画</a:t>
            </a:r>
            <a:r>
              <a:rPr kumimoji="1" lang="ja-JP" altLang="en-US" sz="2400" u="sng" dirty="0" smtClean="0">
                <a:latin typeface="メイリオ" panose="020B0604030504040204" pitchFamily="50" charset="-128"/>
                <a:ea typeface="メイリオ" panose="020B0604030504040204" pitchFamily="50" charset="-128"/>
              </a:rPr>
              <a:t>」の試案をもとに市民参画ガイドラインに基づく市民参画手続きの実施</a:t>
            </a:r>
            <a:endParaRPr kumimoji="1" lang="en-US" altLang="ja-JP" sz="2400" u="sng" dirty="0" smtClean="0">
              <a:latin typeface="メイリオ" panose="020B0604030504040204" pitchFamily="50" charset="-128"/>
              <a:ea typeface="メイリオ" panose="020B0604030504040204" pitchFamily="50" charset="-128"/>
            </a:endParaRPr>
          </a:p>
          <a:p>
            <a:r>
              <a:rPr kumimoji="1" lang="ja-JP" altLang="en-US" sz="2400" dirty="0" smtClean="0">
                <a:latin typeface="メイリオ" panose="020B0604030504040204" pitchFamily="50" charset="-128"/>
                <a:ea typeface="メイリオ" panose="020B0604030504040204" pitchFamily="50" charset="-128"/>
              </a:rPr>
              <a:t>　　①パブリックコメント　②市民説明会　③図書館協議会審議</a:t>
            </a:r>
            <a:endParaRPr kumimoji="1" lang="en-US" altLang="ja-JP" sz="2400" dirty="0" smtClean="0">
              <a:latin typeface="メイリオ" panose="020B0604030504040204" pitchFamily="50" charset="-128"/>
              <a:ea typeface="メイリオ" panose="020B0604030504040204" pitchFamily="50" charset="-128"/>
            </a:endParaRPr>
          </a:p>
          <a:p>
            <a:endParaRPr kumimoji="1" lang="en-US" altLang="ja-JP" dirty="0">
              <a:latin typeface="メイリオ" panose="020B0604030504040204" pitchFamily="50" charset="-128"/>
              <a:ea typeface="メイリオ" panose="020B0604030504040204" pitchFamily="50" charset="-128"/>
            </a:endParaRPr>
          </a:p>
          <a:p>
            <a:r>
              <a:rPr kumimoji="1" lang="ja-JP" altLang="en-US" sz="2400" dirty="0" smtClean="0">
                <a:latin typeface="メイリオ" panose="020B0604030504040204" pitchFamily="50" charset="-128"/>
                <a:ea typeface="メイリオ" panose="020B0604030504040204" pitchFamily="50" charset="-128"/>
              </a:rPr>
              <a:t>　　　　　　　　</a:t>
            </a:r>
            <a:r>
              <a:rPr kumimoji="1" lang="ja-JP" altLang="en-US" sz="2800" dirty="0" smtClean="0">
                <a:latin typeface="メイリオ" panose="020B0604030504040204" pitchFamily="50" charset="-128"/>
                <a:ea typeface="メイリオ" panose="020B0604030504040204" pitchFamily="50" charset="-128"/>
              </a:rPr>
              <a:t>「</a:t>
            </a:r>
            <a:r>
              <a:rPr kumimoji="1" lang="ja-JP" altLang="en-US" sz="2800" dirty="0">
                <a:latin typeface="メイリオ" panose="020B0604030504040204" pitchFamily="50" charset="-128"/>
                <a:ea typeface="メイリオ" panose="020B0604030504040204" pitchFamily="50" charset="-128"/>
              </a:rPr>
              <a:t>新花巻図書館整備基本計画</a:t>
            </a:r>
            <a:r>
              <a:rPr kumimoji="1" lang="ja-JP" altLang="en-US" sz="2800" dirty="0" smtClean="0">
                <a:latin typeface="メイリオ" panose="020B0604030504040204" pitchFamily="50" charset="-128"/>
                <a:ea typeface="メイリオ" panose="020B0604030504040204" pitchFamily="50" charset="-128"/>
              </a:rPr>
              <a:t>」</a:t>
            </a:r>
            <a:endParaRPr kumimoji="1" lang="en-US" altLang="ja-JP" sz="2800" dirty="0" smtClean="0">
              <a:latin typeface="メイリオ" panose="020B0604030504040204" pitchFamily="50" charset="-128"/>
              <a:ea typeface="メイリオ" panose="020B0604030504040204" pitchFamily="50" charset="-128"/>
            </a:endParaRPr>
          </a:p>
        </p:txBody>
      </p:sp>
      <p:sp>
        <p:nvSpPr>
          <p:cNvPr id="16" name="右矢印 15"/>
          <p:cNvSpPr/>
          <p:nvPr/>
        </p:nvSpPr>
        <p:spPr>
          <a:xfrm>
            <a:off x="1400629" y="3145390"/>
            <a:ext cx="508000" cy="145143"/>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右矢印 16"/>
          <p:cNvSpPr/>
          <p:nvPr/>
        </p:nvSpPr>
        <p:spPr>
          <a:xfrm>
            <a:off x="1400629" y="2780244"/>
            <a:ext cx="508000" cy="145143"/>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右矢印 17"/>
          <p:cNvSpPr/>
          <p:nvPr/>
        </p:nvSpPr>
        <p:spPr>
          <a:xfrm flipV="1">
            <a:off x="1908629" y="6417774"/>
            <a:ext cx="921657" cy="420915"/>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屈折矢印 1"/>
          <p:cNvSpPr/>
          <p:nvPr/>
        </p:nvSpPr>
        <p:spPr>
          <a:xfrm rot="5400000">
            <a:off x="1839685" y="3997392"/>
            <a:ext cx="268516" cy="47171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916669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正方形/長方形 19"/>
          <p:cNvSpPr/>
          <p:nvPr/>
        </p:nvSpPr>
        <p:spPr>
          <a:xfrm>
            <a:off x="283032" y="3998687"/>
            <a:ext cx="9660450" cy="28893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275772" y="1393370"/>
            <a:ext cx="9660450" cy="25604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p:cNvSpPr/>
          <p:nvPr/>
        </p:nvSpPr>
        <p:spPr>
          <a:xfrm>
            <a:off x="0" y="0"/>
            <a:ext cx="10331450" cy="603583"/>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タイトル 1"/>
          <p:cNvSpPr txBox="1">
            <a:spLocks/>
          </p:cNvSpPr>
          <p:nvPr/>
        </p:nvSpPr>
        <p:spPr>
          <a:xfrm>
            <a:off x="0" y="107617"/>
            <a:ext cx="8577943" cy="495966"/>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kumimoji="1" sz="4619" kern="1200">
                <a:solidFill>
                  <a:schemeClr val="tx1"/>
                </a:solidFill>
                <a:latin typeface="+mj-lt"/>
                <a:ea typeface="+mj-ea"/>
                <a:cs typeface="+mj-cs"/>
              </a:defRPr>
            </a:lvl1pPr>
          </a:lstStyle>
          <a:p>
            <a:r>
              <a:rPr lang="ja-JP" altLang="en-US" sz="2400" b="1" dirty="0" smtClean="0">
                <a:solidFill>
                  <a:schemeClr val="bg1"/>
                </a:solidFill>
                <a:latin typeface="メイリオ" panose="020B0604030504040204" pitchFamily="50" charset="-128"/>
                <a:ea typeface="メイリオ" panose="020B0604030504040204" pitchFamily="50" charset="-128"/>
              </a:rPr>
              <a:t>　新花巻図書館整備基本構想（平成</a:t>
            </a:r>
            <a:r>
              <a:rPr lang="en-US" altLang="ja-JP" sz="2400" b="1" dirty="0" smtClean="0">
                <a:solidFill>
                  <a:schemeClr val="bg1"/>
                </a:solidFill>
                <a:latin typeface="メイリオ" panose="020B0604030504040204" pitchFamily="50" charset="-128"/>
                <a:ea typeface="メイリオ" panose="020B0604030504040204" pitchFamily="50" charset="-128"/>
              </a:rPr>
              <a:t>29</a:t>
            </a:r>
            <a:r>
              <a:rPr lang="ja-JP" altLang="en-US" sz="2400" b="1" dirty="0" smtClean="0">
                <a:solidFill>
                  <a:schemeClr val="bg1"/>
                </a:solidFill>
                <a:latin typeface="メイリオ" panose="020B0604030504040204" pitchFamily="50" charset="-128"/>
                <a:ea typeface="メイリオ" panose="020B0604030504040204" pitchFamily="50" charset="-128"/>
              </a:rPr>
              <a:t>年策定）</a:t>
            </a:r>
            <a:endParaRPr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9" name="コンテンツ プレースホルダー 2"/>
          <p:cNvSpPr txBox="1">
            <a:spLocks/>
          </p:cNvSpPr>
          <p:nvPr/>
        </p:nvSpPr>
        <p:spPr>
          <a:xfrm>
            <a:off x="285683" y="837614"/>
            <a:ext cx="1861769" cy="480559"/>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2400" dirty="0" smtClean="0">
                <a:solidFill>
                  <a:srgbClr val="FF0000"/>
                </a:solidFill>
                <a:latin typeface="メイリオ" panose="020B0604030504040204" pitchFamily="50" charset="-128"/>
                <a:ea typeface="メイリオ" panose="020B0604030504040204" pitchFamily="50" charset="-128"/>
              </a:rPr>
              <a:t>●</a:t>
            </a:r>
            <a:r>
              <a:rPr lang="ja-JP" altLang="en-US" sz="2400" b="1" dirty="0" smtClean="0">
                <a:solidFill>
                  <a:srgbClr val="FF0000"/>
                </a:solidFill>
                <a:latin typeface="メイリオ" panose="020B0604030504040204" pitchFamily="50" charset="-128"/>
                <a:ea typeface="メイリオ" panose="020B0604030504040204" pitchFamily="50" charset="-128"/>
              </a:rPr>
              <a:t>基本方針</a:t>
            </a:r>
          </a:p>
        </p:txBody>
      </p:sp>
      <p:sp>
        <p:nvSpPr>
          <p:cNvPr id="10" name="コンテンツ プレースホルダー 2"/>
          <p:cNvSpPr txBox="1">
            <a:spLocks/>
          </p:cNvSpPr>
          <p:nvPr/>
        </p:nvSpPr>
        <p:spPr>
          <a:xfrm>
            <a:off x="285682" y="1576713"/>
            <a:ext cx="9517815" cy="2380129"/>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spcBef>
                <a:spcPts val="0"/>
              </a:spcBef>
              <a:spcAft>
                <a:spcPts val="600"/>
              </a:spcAft>
              <a:buNone/>
            </a:pPr>
            <a:r>
              <a:rPr lang="ja-JP" altLang="en-US" sz="2400" b="1" dirty="0" smtClean="0">
                <a:latin typeface="メイリオ" panose="020B0604030504040204" pitchFamily="50" charset="-128"/>
                <a:ea typeface="メイリオ" panose="020B0604030504040204" pitchFamily="50" charset="-128"/>
              </a:rPr>
              <a:t>・多く</a:t>
            </a:r>
            <a:r>
              <a:rPr lang="ja-JP" altLang="en-US" sz="2400" b="1" dirty="0">
                <a:latin typeface="メイリオ" panose="020B0604030504040204" pitchFamily="50" charset="-128"/>
                <a:ea typeface="メイリオ" panose="020B0604030504040204" pitchFamily="50" charset="-128"/>
              </a:rPr>
              <a:t>の</a:t>
            </a:r>
            <a:r>
              <a:rPr lang="ja-JP" altLang="en-US" sz="2400" b="1" dirty="0" smtClean="0">
                <a:latin typeface="メイリオ" panose="020B0604030504040204" pitchFamily="50" charset="-128"/>
                <a:ea typeface="メイリオ" panose="020B0604030504040204" pitchFamily="50" charset="-128"/>
              </a:rPr>
              <a:t>先人</a:t>
            </a:r>
            <a:r>
              <a:rPr lang="ja-JP" altLang="en-US" sz="2400" b="1" dirty="0">
                <a:latin typeface="メイリオ" panose="020B0604030504040204" pitchFamily="50" charset="-128"/>
                <a:ea typeface="メイリオ" panose="020B0604030504040204" pitchFamily="50" charset="-128"/>
              </a:rPr>
              <a:t>（宮沢賢治、萬鉄五郎）輩出</a:t>
            </a:r>
            <a:endParaRPr lang="en-US" altLang="ja-JP" sz="2400" b="1" dirty="0">
              <a:latin typeface="メイリオ" panose="020B0604030504040204" pitchFamily="50" charset="-128"/>
              <a:ea typeface="メイリオ" panose="020B0604030504040204" pitchFamily="50" charset="-128"/>
            </a:endParaRPr>
          </a:p>
          <a:p>
            <a:pPr marL="0" indent="0">
              <a:lnSpc>
                <a:spcPct val="100000"/>
              </a:lnSpc>
              <a:spcBef>
                <a:spcPts val="0"/>
              </a:spcBef>
              <a:spcAft>
                <a:spcPts val="600"/>
              </a:spcAft>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・「鶴陰碑」後継者育成</a:t>
            </a:r>
            <a:r>
              <a:rPr lang="ja-JP" altLang="en-US" sz="2400" b="1" dirty="0">
                <a:latin typeface="メイリオ" panose="020B0604030504040204" pitchFamily="50" charset="-128"/>
                <a:ea typeface="メイリオ" panose="020B0604030504040204" pitchFamily="50" charset="-128"/>
              </a:rPr>
              <a:t>　</a:t>
            </a:r>
            <a:r>
              <a:rPr lang="ja-JP" altLang="en-US" sz="2400" b="1" dirty="0" smtClean="0">
                <a:latin typeface="メイリオ" panose="020B0604030504040204" pitchFamily="50" charset="-128"/>
                <a:ea typeface="メイリオ" panose="020B0604030504040204" pitchFamily="50" charset="-128"/>
              </a:rPr>
              <a:t>学びの風土</a:t>
            </a:r>
            <a:endParaRPr lang="en-US" altLang="ja-JP" sz="2400" b="1" dirty="0">
              <a:latin typeface="メイリオ" panose="020B0604030504040204" pitchFamily="50" charset="-128"/>
              <a:ea typeface="メイリオ" panose="020B0604030504040204" pitchFamily="50" charset="-128"/>
            </a:endParaRPr>
          </a:p>
          <a:p>
            <a:pPr marL="0" indent="0">
              <a:lnSpc>
                <a:spcPct val="100000"/>
              </a:lnSpc>
              <a:spcBef>
                <a:spcPts val="0"/>
              </a:spcBef>
              <a:spcAft>
                <a:spcPts val="600"/>
              </a:spcAft>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・市民の生活・活動、子どもの読書活動　支援</a:t>
            </a:r>
            <a:endParaRPr lang="en-US" altLang="ja-JP" sz="2400" b="1" dirty="0">
              <a:latin typeface="メイリオ" panose="020B0604030504040204" pitchFamily="50" charset="-128"/>
              <a:ea typeface="メイリオ" panose="020B0604030504040204" pitchFamily="50" charset="-128"/>
            </a:endParaRPr>
          </a:p>
          <a:p>
            <a:pPr marL="0" indent="0">
              <a:lnSpc>
                <a:spcPct val="100000"/>
              </a:lnSpc>
              <a:spcBef>
                <a:spcPts val="0"/>
              </a:spcBef>
              <a:spcAft>
                <a:spcPts val="600"/>
              </a:spcAft>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・情報を地域・産業の創造に</a:t>
            </a:r>
            <a:endParaRPr lang="en-US" altLang="ja-JP" sz="2400" b="1" dirty="0">
              <a:latin typeface="メイリオ" panose="020B0604030504040204" pitchFamily="50" charset="-128"/>
              <a:ea typeface="メイリオ" panose="020B0604030504040204" pitchFamily="50" charset="-128"/>
            </a:endParaRPr>
          </a:p>
          <a:p>
            <a:pPr marL="0" indent="0">
              <a:lnSpc>
                <a:spcPct val="100000"/>
              </a:lnSpc>
              <a:spcBef>
                <a:spcPts val="0"/>
              </a:spcBef>
              <a:spcAft>
                <a:spcPts val="600"/>
              </a:spcAft>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・まち・市民に活力と未来を</a:t>
            </a:r>
            <a:r>
              <a:rPr lang="en-US" altLang="ja-JP" sz="2400" b="1" dirty="0" smtClean="0">
                <a:latin typeface="メイリオ" panose="020B0604030504040204" pitchFamily="50" charset="-128"/>
                <a:ea typeface="メイリオ" panose="020B0604030504040204" pitchFamily="50" charset="-128"/>
              </a:rPr>
              <a:t/>
            </a:r>
            <a:br>
              <a:rPr lang="en-US" altLang="ja-JP" sz="2400" b="1" dirty="0" smtClean="0">
                <a:latin typeface="メイリオ" panose="020B0604030504040204" pitchFamily="50" charset="-128"/>
                <a:ea typeface="メイリオ" panose="020B0604030504040204" pitchFamily="50" charset="-128"/>
              </a:rPr>
            </a:br>
            <a:endParaRPr lang="ja-JP" altLang="en-US" sz="2400" b="1" dirty="0">
              <a:latin typeface="メイリオ" panose="020B0604030504040204" pitchFamily="50" charset="-128"/>
              <a:ea typeface="メイリオ" panose="020B0604030504040204" pitchFamily="50" charset="-128"/>
            </a:endParaRPr>
          </a:p>
        </p:txBody>
      </p:sp>
      <p:sp>
        <p:nvSpPr>
          <p:cNvPr id="3" name="コンテンツ プレースホルダー 2"/>
          <p:cNvSpPr>
            <a:spLocks noGrp="1"/>
          </p:cNvSpPr>
          <p:nvPr>
            <p:ph idx="1"/>
          </p:nvPr>
        </p:nvSpPr>
        <p:spPr>
          <a:xfrm>
            <a:off x="295723" y="4284158"/>
            <a:ext cx="9669527" cy="2618342"/>
          </a:xfrm>
        </p:spPr>
        <p:txBody>
          <a:bodyPr>
            <a:noAutofit/>
          </a:bodyPr>
          <a:lstStyle/>
          <a:p>
            <a:pPr marL="0" indent="0">
              <a:buNone/>
            </a:pPr>
            <a:r>
              <a:rPr lang="ja-JP" altLang="ja-JP" sz="2400" b="1" dirty="0" smtClean="0">
                <a:latin typeface="メイリオ" panose="020B0604030504040204" pitchFamily="50" charset="-128"/>
                <a:ea typeface="メイリオ" panose="020B0604030504040204" pitchFamily="50" charset="-128"/>
              </a:rPr>
              <a:t>◆</a:t>
            </a:r>
            <a:r>
              <a:rPr lang="ja-JP" altLang="ja-JP" sz="2400" b="1" dirty="0">
                <a:latin typeface="メイリオ" panose="020B0604030504040204" pitchFamily="50" charset="-128"/>
                <a:ea typeface="メイリオ" panose="020B0604030504040204" pitchFamily="50" charset="-128"/>
              </a:rPr>
              <a:t>郷土の</a:t>
            </a:r>
            <a:r>
              <a:rPr lang="ja-JP" altLang="ja-JP" sz="2400" b="1" dirty="0" smtClean="0">
                <a:latin typeface="メイリオ" panose="020B0604030504040204" pitchFamily="50" charset="-128"/>
                <a:ea typeface="メイリオ" panose="020B0604030504040204" pitchFamily="50" charset="-128"/>
              </a:rPr>
              <a:t>歴史</a:t>
            </a:r>
            <a:r>
              <a:rPr lang="ja-JP" altLang="en-US" sz="2400" b="1" dirty="0" smtClean="0">
                <a:latin typeface="メイリオ" panose="020B0604030504040204" pitchFamily="50" charset="-128"/>
                <a:ea typeface="メイリオ" panose="020B0604030504040204" pitchFamily="50" charset="-128"/>
              </a:rPr>
              <a:t>・</a:t>
            </a:r>
            <a:r>
              <a:rPr lang="ja-JP" altLang="ja-JP" sz="2400" b="1" dirty="0" smtClean="0">
                <a:latin typeface="メイリオ" panose="020B0604030504040204" pitchFamily="50" charset="-128"/>
                <a:ea typeface="メイリオ" panose="020B0604030504040204" pitchFamily="50" charset="-128"/>
              </a:rPr>
              <a:t>独自性</a:t>
            </a:r>
            <a:r>
              <a:rPr lang="ja-JP" altLang="ja-JP" sz="2400" b="1" dirty="0">
                <a:latin typeface="メイリオ" panose="020B0604030504040204" pitchFamily="50" charset="-128"/>
                <a:ea typeface="メイリオ" panose="020B0604030504040204" pitchFamily="50" charset="-128"/>
              </a:rPr>
              <a:t>を大切にし、豊かな市民文化を</a:t>
            </a:r>
            <a:r>
              <a:rPr lang="ja-JP" altLang="ja-JP" sz="2400" b="1" dirty="0" smtClean="0">
                <a:latin typeface="メイリオ" panose="020B0604030504040204" pitchFamily="50" charset="-128"/>
                <a:ea typeface="メイリオ" panose="020B0604030504040204" pitchFamily="50" charset="-128"/>
              </a:rPr>
              <a:t>創造</a:t>
            </a:r>
            <a:endParaRPr lang="ja-JP" altLang="ja-JP" sz="2400" dirty="0">
              <a:latin typeface="メイリオ" panose="020B0604030504040204" pitchFamily="50" charset="-128"/>
              <a:ea typeface="メイリオ" panose="020B0604030504040204" pitchFamily="50" charset="-128"/>
            </a:endParaRPr>
          </a:p>
          <a:p>
            <a:pPr marL="0" indent="0">
              <a:buNone/>
            </a:pPr>
            <a:endParaRPr lang="en-US" altLang="ja-JP" sz="2400" b="1" dirty="0" smtClean="0">
              <a:latin typeface="メイリオ" panose="020B0604030504040204" pitchFamily="50" charset="-128"/>
              <a:ea typeface="メイリオ" panose="020B0604030504040204" pitchFamily="50" charset="-128"/>
            </a:endParaRPr>
          </a:p>
          <a:p>
            <a:pPr marL="0" indent="0">
              <a:buNone/>
            </a:pPr>
            <a:r>
              <a:rPr lang="ja-JP" altLang="ja-JP" sz="2400" b="1" dirty="0" smtClean="0">
                <a:latin typeface="メイリオ" panose="020B0604030504040204" pitchFamily="50" charset="-128"/>
                <a:ea typeface="メイリオ" panose="020B0604030504040204" pitchFamily="50" charset="-128"/>
              </a:rPr>
              <a:t>◆</a:t>
            </a:r>
            <a:r>
              <a:rPr lang="ja-JP" altLang="ja-JP" sz="2400" b="1" dirty="0">
                <a:latin typeface="メイリオ" panose="020B0604030504040204" pitchFamily="50" charset="-128"/>
                <a:ea typeface="メイリオ" panose="020B0604030504040204" pitchFamily="50" charset="-128"/>
              </a:rPr>
              <a:t>すべての市民が親しみやすく</a:t>
            </a:r>
            <a:r>
              <a:rPr lang="ja-JP" altLang="ja-JP" sz="2400" b="1" dirty="0" smtClean="0">
                <a:latin typeface="メイリオ" panose="020B0604030504040204" pitchFamily="50" charset="-128"/>
                <a:ea typeface="メイリオ" panose="020B0604030504040204" pitchFamily="50" charset="-128"/>
              </a:rPr>
              <a:t>使いやすい</a:t>
            </a:r>
            <a:endParaRPr lang="ja-JP" altLang="ja-JP" sz="2400" dirty="0">
              <a:latin typeface="メイリオ" panose="020B0604030504040204" pitchFamily="50" charset="-128"/>
              <a:ea typeface="メイリオ" panose="020B0604030504040204" pitchFamily="50" charset="-128"/>
            </a:endParaRPr>
          </a:p>
          <a:p>
            <a:pPr marL="0" indent="0">
              <a:buNone/>
            </a:pPr>
            <a:endParaRPr lang="en-US" altLang="ja-JP" sz="2400" b="1" dirty="0" smtClean="0">
              <a:latin typeface="メイリオ" panose="020B0604030504040204" pitchFamily="50" charset="-128"/>
              <a:ea typeface="メイリオ" panose="020B0604030504040204" pitchFamily="50" charset="-128"/>
            </a:endParaRPr>
          </a:p>
          <a:p>
            <a:pPr marL="0" indent="0">
              <a:buNone/>
            </a:pPr>
            <a:r>
              <a:rPr lang="ja-JP" altLang="ja-JP" sz="2400" b="1" dirty="0" smtClean="0">
                <a:latin typeface="メイリオ" panose="020B0604030504040204" pitchFamily="50" charset="-128"/>
                <a:ea typeface="メイリオ" panose="020B0604030504040204" pitchFamily="50" charset="-128"/>
              </a:rPr>
              <a:t>◆</a:t>
            </a:r>
            <a:r>
              <a:rPr lang="ja-JP" altLang="ja-JP" sz="2400" b="1" spc="-150" dirty="0" smtClean="0">
                <a:latin typeface="メイリオ" panose="020B0604030504040204" pitchFamily="50" charset="-128"/>
                <a:ea typeface="メイリオ" panose="020B0604030504040204" pitchFamily="50" charset="-128"/>
              </a:rPr>
              <a:t>暮らし</a:t>
            </a:r>
            <a:r>
              <a:rPr lang="ja-JP" altLang="en-US" sz="2400" b="1" spc="-150" dirty="0" smtClean="0">
                <a:latin typeface="メイリオ" panose="020B0604030504040204" pitchFamily="50" charset="-128"/>
                <a:ea typeface="メイリオ" panose="020B0604030504040204" pitchFamily="50" charset="-128"/>
              </a:rPr>
              <a:t>・</a:t>
            </a:r>
            <a:r>
              <a:rPr lang="ja-JP" altLang="ja-JP" sz="2400" b="1" spc="-150" dirty="0" smtClean="0">
                <a:latin typeface="メイリオ" panose="020B0604030504040204" pitchFamily="50" charset="-128"/>
                <a:ea typeface="メイリオ" panose="020B0604030504040204" pitchFamily="50" charset="-128"/>
              </a:rPr>
              <a:t>仕事</a:t>
            </a:r>
            <a:r>
              <a:rPr lang="ja-JP" altLang="en-US" sz="2400" b="1" spc="-150" dirty="0" smtClean="0">
                <a:latin typeface="メイリオ" panose="020B0604030504040204" pitchFamily="50" charset="-128"/>
                <a:ea typeface="メイリオ" panose="020B0604030504040204" pitchFamily="50" charset="-128"/>
              </a:rPr>
              <a:t>・</a:t>
            </a:r>
            <a:r>
              <a:rPr lang="ja-JP" altLang="ja-JP" sz="2400" b="1" spc="-150" dirty="0" smtClean="0">
                <a:latin typeface="メイリオ" panose="020B0604030504040204" pitchFamily="50" charset="-128"/>
                <a:ea typeface="メイリオ" panose="020B0604030504040204" pitchFamily="50" charset="-128"/>
              </a:rPr>
              <a:t>地域</a:t>
            </a:r>
            <a:r>
              <a:rPr lang="ja-JP" altLang="en-US" sz="2400" b="1" spc="-150" dirty="0">
                <a:latin typeface="メイリオ" panose="020B0604030504040204" pitchFamily="50" charset="-128"/>
                <a:ea typeface="メイリオ" panose="020B0604030504040204" pitchFamily="50" charset="-128"/>
              </a:rPr>
              <a:t>の</a:t>
            </a:r>
            <a:r>
              <a:rPr lang="ja-JP" altLang="ja-JP" sz="2400" b="1" spc="-150" dirty="0" smtClean="0">
                <a:latin typeface="メイリオ" panose="020B0604030504040204" pitchFamily="50" charset="-128"/>
                <a:ea typeface="メイリオ" panose="020B0604030504040204" pitchFamily="50" charset="-128"/>
              </a:rPr>
              <a:t>課題</a:t>
            </a:r>
            <a:r>
              <a:rPr lang="ja-JP" altLang="ja-JP" sz="2400" b="1" spc="-150" dirty="0">
                <a:latin typeface="メイリオ" panose="020B0604030504040204" pitchFamily="50" charset="-128"/>
                <a:ea typeface="メイリオ" panose="020B0604030504040204" pitchFamily="50" charset="-128"/>
              </a:rPr>
              <a:t>解決に役立つ知の情報</a:t>
            </a:r>
            <a:r>
              <a:rPr lang="ja-JP" altLang="ja-JP" sz="2400" b="1" spc="-150" dirty="0" smtClean="0">
                <a:latin typeface="メイリオ" panose="020B0604030504040204" pitchFamily="50" charset="-128"/>
                <a:ea typeface="メイリオ" panose="020B0604030504040204" pitchFamily="50" charset="-128"/>
              </a:rPr>
              <a:t>拠点</a:t>
            </a:r>
            <a:endParaRPr lang="ja-JP" altLang="ja-JP" sz="2400" spc="-150" dirty="0">
              <a:latin typeface="メイリオ" panose="020B0604030504040204" pitchFamily="50" charset="-128"/>
              <a:ea typeface="メイリオ" panose="020B0604030504040204" pitchFamily="50" charset="-128"/>
            </a:endParaRPr>
          </a:p>
          <a:p>
            <a:pPr marL="0" indent="0">
              <a:lnSpc>
                <a:spcPct val="100000"/>
              </a:lnSpc>
              <a:buNone/>
            </a:pPr>
            <a:endParaRPr lang="ja-JP" altLang="en-US" sz="2400" dirty="0">
              <a:latin typeface="メイリオ" panose="020B0604030504040204" pitchFamily="50" charset="-128"/>
              <a:ea typeface="メイリオ" panose="020B0604030504040204" pitchFamily="50" charset="-128"/>
            </a:endParaRPr>
          </a:p>
        </p:txBody>
      </p:sp>
      <p:sp>
        <p:nvSpPr>
          <p:cNvPr id="17"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126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5</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901770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コンテンツ プレースホルダー 2"/>
          <p:cNvSpPr txBox="1">
            <a:spLocks/>
          </p:cNvSpPr>
          <p:nvPr/>
        </p:nvSpPr>
        <p:spPr>
          <a:xfrm>
            <a:off x="290287" y="843409"/>
            <a:ext cx="4340684" cy="596674"/>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2400" dirty="0" smtClean="0">
                <a:solidFill>
                  <a:srgbClr val="FF0000"/>
                </a:solidFill>
                <a:latin typeface="メイリオ" panose="020B0604030504040204" pitchFamily="50" charset="-128"/>
                <a:ea typeface="メイリオ" panose="020B0604030504040204" pitchFamily="50" charset="-128"/>
              </a:rPr>
              <a:t>●</a:t>
            </a:r>
            <a:r>
              <a:rPr lang="ja-JP" altLang="en-US" sz="2400" b="1" dirty="0">
                <a:solidFill>
                  <a:srgbClr val="FF0000"/>
                </a:solidFill>
                <a:latin typeface="メイリオ" panose="020B0604030504040204" pitchFamily="50" charset="-128"/>
                <a:ea typeface="メイリオ" panose="020B0604030504040204" pitchFamily="50" charset="-128"/>
              </a:rPr>
              <a:t>整備</a:t>
            </a:r>
            <a:r>
              <a:rPr lang="ja-JP" altLang="en-US" sz="2400" b="1" dirty="0" smtClean="0">
                <a:solidFill>
                  <a:srgbClr val="FF0000"/>
                </a:solidFill>
                <a:latin typeface="メイリオ" panose="020B0604030504040204" pitchFamily="50" charset="-128"/>
                <a:ea typeface="メイリオ" panose="020B0604030504040204" pitchFamily="50" charset="-128"/>
              </a:rPr>
              <a:t>方針</a:t>
            </a:r>
            <a:endParaRPr lang="ja-JP" altLang="ja-JP" sz="2400" dirty="0">
              <a:solidFill>
                <a:srgbClr val="FF0000"/>
              </a:solidFill>
              <a:latin typeface="メイリオ" panose="020B0604030504040204" pitchFamily="50" charset="-128"/>
              <a:ea typeface="メイリオ" panose="020B0604030504040204" pitchFamily="50" charset="-128"/>
            </a:endParaRPr>
          </a:p>
        </p:txBody>
      </p:sp>
      <p:grpSp>
        <p:nvGrpSpPr>
          <p:cNvPr id="8" name="グループ化 7"/>
          <p:cNvGrpSpPr/>
          <p:nvPr/>
        </p:nvGrpSpPr>
        <p:grpSpPr>
          <a:xfrm>
            <a:off x="5362344" y="1306285"/>
            <a:ext cx="4608970" cy="5595843"/>
            <a:chOff x="5362344" y="1306285"/>
            <a:chExt cx="4437064" cy="5595843"/>
          </a:xfrm>
        </p:grpSpPr>
        <p:sp>
          <p:nvSpPr>
            <p:cNvPr id="27" name="正方形/長方形 26"/>
            <p:cNvSpPr/>
            <p:nvPr/>
          </p:nvSpPr>
          <p:spPr>
            <a:xfrm>
              <a:off x="5362344" y="3889827"/>
              <a:ext cx="4437064" cy="301230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5362344" y="1306285"/>
              <a:ext cx="4437064" cy="252548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p:cNvGrpSpPr/>
          <p:nvPr/>
        </p:nvGrpSpPr>
        <p:grpSpPr>
          <a:xfrm>
            <a:off x="290287" y="1306285"/>
            <a:ext cx="4746170" cy="5595843"/>
            <a:chOff x="376926" y="1306285"/>
            <a:chExt cx="4437064" cy="5595843"/>
          </a:xfrm>
        </p:grpSpPr>
        <p:sp>
          <p:nvSpPr>
            <p:cNvPr id="23" name="正方形/長方形 22"/>
            <p:cNvSpPr/>
            <p:nvPr/>
          </p:nvSpPr>
          <p:spPr>
            <a:xfrm>
              <a:off x="376926" y="4694576"/>
              <a:ext cx="4437064" cy="220755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376926" y="1306285"/>
              <a:ext cx="4437064" cy="332377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dirty="0"/>
            </a:p>
          </p:txBody>
        </p:sp>
      </p:grpSp>
      <p:sp>
        <p:nvSpPr>
          <p:cNvPr id="4" name="正方形/長方形 3"/>
          <p:cNvSpPr/>
          <p:nvPr/>
        </p:nvSpPr>
        <p:spPr>
          <a:xfrm>
            <a:off x="0" y="0"/>
            <a:ext cx="10331450" cy="603583"/>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5" name="タイトル 1"/>
          <p:cNvSpPr txBox="1">
            <a:spLocks/>
          </p:cNvSpPr>
          <p:nvPr/>
        </p:nvSpPr>
        <p:spPr>
          <a:xfrm>
            <a:off x="0" y="107617"/>
            <a:ext cx="8577943" cy="495966"/>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kumimoji="1" sz="4619" kern="1200">
                <a:solidFill>
                  <a:schemeClr val="tx1"/>
                </a:solidFill>
                <a:latin typeface="+mj-lt"/>
                <a:ea typeface="+mj-ea"/>
                <a:cs typeface="+mj-cs"/>
              </a:defRPr>
            </a:lvl1pPr>
          </a:lstStyle>
          <a:p>
            <a:r>
              <a:rPr lang="ja-JP" altLang="en-US" sz="2400" b="1" dirty="0" smtClean="0">
                <a:solidFill>
                  <a:schemeClr val="bg1"/>
                </a:solidFill>
                <a:latin typeface="メイリオ" panose="020B0604030504040204" pitchFamily="50" charset="-128"/>
                <a:ea typeface="メイリオ" panose="020B0604030504040204" pitchFamily="50" charset="-128"/>
              </a:rPr>
              <a:t>　新花巻図書館整備基本構想（平成</a:t>
            </a:r>
            <a:r>
              <a:rPr lang="en-US" altLang="ja-JP" sz="2400" b="1" dirty="0" smtClean="0">
                <a:solidFill>
                  <a:schemeClr val="bg1"/>
                </a:solidFill>
                <a:latin typeface="メイリオ" panose="020B0604030504040204" pitchFamily="50" charset="-128"/>
                <a:ea typeface="メイリオ" panose="020B0604030504040204" pitchFamily="50" charset="-128"/>
              </a:rPr>
              <a:t>29</a:t>
            </a:r>
            <a:r>
              <a:rPr lang="ja-JP" altLang="en-US" sz="2400" b="1" dirty="0" smtClean="0">
                <a:solidFill>
                  <a:schemeClr val="bg1"/>
                </a:solidFill>
                <a:latin typeface="メイリオ" panose="020B0604030504040204" pitchFamily="50" charset="-128"/>
                <a:ea typeface="メイリオ" panose="020B0604030504040204" pitchFamily="50" charset="-128"/>
              </a:rPr>
              <a:t>年策定）</a:t>
            </a:r>
            <a:endParaRPr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21" name="コンテンツ プレースホルダー 2"/>
          <p:cNvSpPr txBox="1">
            <a:spLocks/>
          </p:cNvSpPr>
          <p:nvPr/>
        </p:nvSpPr>
        <p:spPr>
          <a:xfrm>
            <a:off x="459014" y="1432032"/>
            <a:ext cx="4340684" cy="2948447"/>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spcBef>
                <a:spcPts val="1000"/>
              </a:spcBef>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①</a:t>
            </a:r>
            <a:r>
              <a:rPr lang="ja-JP" altLang="ja-JP" sz="2400" b="1" dirty="0" smtClean="0">
                <a:latin typeface="メイリオ" panose="020B0604030504040204" pitchFamily="50" charset="-128"/>
                <a:ea typeface="メイリオ" panose="020B0604030504040204" pitchFamily="50" charset="-128"/>
              </a:rPr>
              <a:t>施設</a:t>
            </a:r>
            <a:endParaRPr lang="en-US" altLang="ja-JP" sz="2400" b="1" dirty="0" smtClean="0">
              <a:latin typeface="メイリオ" panose="020B0604030504040204" pitchFamily="50" charset="-128"/>
              <a:ea typeface="メイリオ" panose="020B0604030504040204" pitchFamily="50" charset="-128"/>
            </a:endParaRPr>
          </a:p>
          <a:p>
            <a:pPr marL="0" indent="0">
              <a:lnSpc>
                <a:spcPct val="100000"/>
              </a:lnSpc>
              <a:spcBef>
                <a:spcPts val="1000"/>
              </a:spcBef>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ユニバーサルデザイン</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・十分なスペース</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・先人郷土資料</a:t>
            </a:r>
            <a:r>
              <a:rPr lang="ja-JP" altLang="en-US" sz="2400" dirty="0" smtClean="0">
                <a:latin typeface="メイリオ" panose="020B0604030504040204" pitchFamily="50" charset="-128"/>
                <a:ea typeface="メイリオ" panose="020B0604030504040204" pitchFamily="50" charset="-128"/>
              </a:rPr>
              <a:t>スペース</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・子どもスペース</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・防災、防犯、環境配慮</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・駐車スペース</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・施設併設等検討</a:t>
            </a:r>
          </a:p>
        </p:txBody>
      </p:sp>
      <p:sp>
        <p:nvSpPr>
          <p:cNvPr id="22" name="コンテンツ プレースホルダー 2"/>
          <p:cNvSpPr txBox="1">
            <a:spLocks/>
          </p:cNvSpPr>
          <p:nvPr/>
        </p:nvSpPr>
        <p:spPr>
          <a:xfrm>
            <a:off x="473306" y="4763070"/>
            <a:ext cx="4340684" cy="2284412"/>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spcBef>
                <a:spcPts val="1000"/>
              </a:spcBef>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②</a:t>
            </a:r>
            <a:r>
              <a:rPr lang="ja-JP" altLang="ja-JP" sz="2400" b="1" dirty="0" smtClean="0">
                <a:latin typeface="メイリオ" panose="020B0604030504040204" pitchFamily="50" charset="-128"/>
                <a:ea typeface="メイリオ" panose="020B0604030504040204" pitchFamily="50" charset="-128"/>
              </a:rPr>
              <a:t>蔵書資料</a:t>
            </a:r>
            <a:endParaRPr lang="en-US" altLang="ja-JP" sz="2400" b="1" dirty="0" smtClean="0">
              <a:latin typeface="メイリオ" panose="020B0604030504040204" pitchFamily="50" charset="-128"/>
              <a:ea typeface="メイリオ" panose="020B0604030504040204" pitchFamily="50" charset="-128"/>
            </a:endParaRPr>
          </a:p>
          <a:p>
            <a:pPr marL="0" indent="0">
              <a:lnSpc>
                <a:spcPct val="100000"/>
              </a:lnSpc>
              <a:spcBef>
                <a:spcPts val="1000"/>
              </a:spcBef>
              <a:buFont typeface="Arial" panose="020B0604020202020204" pitchFamily="34" charset="0"/>
              <a:buNone/>
            </a:pPr>
            <a:r>
              <a:rPr lang="ja-JP" altLang="ja-JP" sz="2400" dirty="0" smtClean="0">
                <a:latin typeface="メイリオ" panose="020B0604030504040204" pitchFamily="50" charset="-128"/>
                <a:ea typeface="メイリオ" panose="020B0604030504040204" pitchFamily="50" charset="-128"/>
              </a:rPr>
              <a:t>・広い分野収集</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・先人郷土資料充実</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・視聴覚資料</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電子資料</a:t>
            </a:r>
            <a:endParaRPr lang="ja-JP" altLang="ja-JP" sz="2400" dirty="0">
              <a:latin typeface="メイリオ" panose="020B0604030504040204" pitchFamily="50" charset="-128"/>
              <a:ea typeface="メイリオ" panose="020B0604030504040204" pitchFamily="50" charset="-128"/>
            </a:endParaRPr>
          </a:p>
        </p:txBody>
      </p:sp>
      <p:sp>
        <p:nvSpPr>
          <p:cNvPr id="6" name="コンテンツ プレースホルダー 2"/>
          <p:cNvSpPr txBox="1">
            <a:spLocks/>
          </p:cNvSpPr>
          <p:nvPr/>
        </p:nvSpPr>
        <p:spPr>
          <a:xfrm>
            <a:off x="5503184" y="1432033"/>
            <a:ext cx="4223655" cy="2250967"/>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spcBef>
                <a:spcPts val="1000"/>
              </a:spcBef>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③</a:t>
            </a:r>
            <a:r>
              <a:rPr lang="ja-JP" altLang="ja-JP" sz="2400" b="1" dirty="0" smtClean="0">
                <a:latin typeface="メイリオ" panose="020B0604030504040204" pitchFamily="50" charset="-128"/>
                <a:ea typeface="メイリオ" panose="020B0604030504040204" pitchFamily="50" charset="-128"/>
              </a:rPr>
              <a:t>運営</a:t>
            </a:r>
            <a:endParaRPr lang="en-US" altLang="ja-JP" sz="2400" b="1" dirty="0" smtClean="0">
              <a:latin typeface="メイリオ" panose="020B0604030504040204" pitchFamily="50" charset="-128"/>
              <a:ea typeface="メイリオ" panose="020B0604030504040204" pitchFamily="50" charset="-128"/>
            </a:endParaRPr>
          </a:p>
          <a:p>
            <a:pPr marL="0" indent="0">
              <a:lnSpc>
                <a:spcPct val="100000"/>
              </a:lnSpc>
              <a:spcBef>
                <a:spcPts val="1000"/>
              </a:spcBef>
              <a:buFont typeface="Arial" panose="020B0604020202020204" pitchFamily="34" charset="0"/>
              <a:buNone/>
            </a:pPr>
            <a:r>
              <a:rPr lang="ja-JP" altLang="ja-JP" sz="2400" dirty="0" smtClean="0">
                <a:latin typeface="メイリオ" panose="020B0604030504040204" pitchFamily="50" charset="-128"/>
                <a:ea typeface="メイリオ" panose="020B0604030504040204" pitchFamily="50" charset="-128"/>
              </a:rPr>
              <a:t>・利用しやすい開館時間</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・利用者視点</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・図書館ボランティア</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・職員体制充実</a:t>
            </a:r>
          </a:p>
          <a:p>
            <a:pPr marL="0" indent="0">
              <a:lnSpc>
                <a:spcPct val="100000"/>
              </a:lnSpc>
              <a:spcBef>
                <a:spcPts val="1000"/>
              </a:spcBef>
              <a:buFont typeface="Arial" panose="020B0604020202020204" pitchFamily="34" charset="0"/>
              <a:buNone/>
            </a:pPr>
            <a:endParaRPr lang="ja-JP" altLang="en-US" sz="2000" dirty="0">
              <a:latin typeface="メイリオ" panose="020B0604030504040204" pitchFamily="50" charset="-128"/>
              <a:ea typeface="メイリオ" panose="020B0604030504040204" pitchFamily="50" charset="-128"/>
            </a:endParaRPr>
          </a:p>
        </p:txBody>
      </p:sp>
      <p:sp>
        <p:nvSpPr>
          <p:cNvPr id="33" name="コンテンツ プレースホルダー 2"/>
          <p:cNvSpPr txBox="1">
            <a:spLocks/>
          </p:cNvSpPr>
          <p:nvPr/>
        </p:nvSpPr>
        <p:spPr>
          <a:xfrm>
            <a:off x="5503183" y="4024880"/>
            <a:ext cx="4223655" cy="2514602"/>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spcBef>
                <a:spcPts val="1000"/>
              </a:spcBef>
              <a:buFont typeface="Arial" panose="020B0604020202020204" pitchFamily="34" charset="0"/>
              <a:buNone/>
            </a:pPr>
            <a:r>
              <a:rPr lang="ja-JP" altLang="en-US" sz="2400" b="1" dirty="0" smtClean="0">
                <a:latin typeface="メイリオ" panose="020B0604030504040204" pitchFamily="50" charset="-128"/>
                <a:ea typeface="メイリオ" panose="020B0604030504040204" pitchFamily="50" charset="-128"/>
              </a:rPr>
              <a:t>④</a:t>
            </a:r>
            <a:r>
              <a:rPr lang="ja-JP" altLang="ja-JP" sz="2400" b="1" dirty="0" smtClean="0">
                <a:latin typeface="メイリオ" panose="020B0604030504040204" pitchFamily="50" charset="-128"/>
                <a:ea typeface="メイリオ" panose="020B0604030504040204" pitchFamily="50" charset="-128"/>
              </a:rPr>
              <a:t>サービス</a:t>
            </a:r>
            <a:endParaRPr lang="en-US" altLang="ja-JP" sz="2400" b="1" dirty="0" smtClean="0">
              <a:latin typeface="メイリオ" panose="020B0604030504040204" pitchFamily="50" charset="-128"/>
              <a:ea typeface="メイリオ" panose="020B0604030504040204" pitchFamily="50" charset="-128"/>
            </a:endParaRPr>
          </a:p>
          <a:p>
            <a:pPr marL="0" indent="0">
              <a:lnSpc>
                <a:spcPct val="100000"/>
              </a:lnSpc>
              <a:spcBef>
                <a:spcPts val="1000"/>
              </a:spcBef>
              <a:buFont typeface="Arial" panose="020B0604020202020204" pitchFamily="34" charset="0"/>
              <a:buNone/>
            </a:pPr>
            <a:r>
              <a:rPr lang="ja-JP" altLang="ja-JP" sz="2400" dirty="0" smtClean="0">
                <a:latin typeface="メイリオ" panose="020B0604030504040204" pitchFamily="50" charset="-128"/>
                <a:ea typeface="メイリオ" panose="020B0604030504040204" pitchFamily="50" charset="-128"/>
              </a:rPr>
              <a:t>・レファレンス</a:t>
            </a:r>
            <a:r>
              <a:rPr lang="ja-JP" altLang="en-US" sz="2400" dirty="0" smtClean="0">
                <a:latin typeface="メイリオ" panose="020B0604030504040204" pitchFamily="50" charset="-128"/>
                <a:ea typeface="メイリオ" panose="020B0604030504040204" pitchFamily="50" charset="-128"/>
              </a:rPr>
              <a:t>サービス</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（相談・支援）充実</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・中央図書館機能</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・情報発信強化</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ja-JP" sz="2400" dirty="0" smtClean="0">
                <a:latin typeface="メイリオ" panose="020B0604030504040204" pitchFamily="50" charset="-128"/>
                <a:ea typeface="メイリオ" panose="020B0604030504040204" pitchFamily="50" charset="-128"/>
              </a:rPr>
              <a:t>・新システム対応</a:t>
            </a:r>
          </a:p>
          <a:p>
            <a:pPr marL="0" indent="0">
              <a:lnSpc>
                <a:spcPct val="100000"/>
              </a:lnSpc>
              <a:spcBef>
                <a:spcPts val="1000"/>
              </a:spcBef>
              <a:buFont typeface="Arial" panose="020B0604020202020204" pitchFamily="34" charset="0"/>
              <a:buNone/>
            </a:pPr>
            <a:endParaRPr lang="ja-JP" altLang="en-US" sz="2000" dirty="0">
              <a:latin typeface="メイリオ" panose="020B0604030504040204" pitchFamily="50" charset="-128"/>
              <a:ea typeface="メイリオ" panose="020B0604030504040204" pitchFamily="50" charset="-128"/>
            </a:endParaRPr>
          </a:p>
        </p:txBody>
      </p:sp>
      <p:sp>
        <p:nvSpPr>
          <p:cNvPr id="29" name="スライド番号プレースホルダー 2"/>
          <p:cNvSpPr txBox="1">
            <a:spLocks/>
          </p:cNvSpPr>
          <p:nvPr/>
        </p:nvSpPr>
        <p:spPr>
          <a:xfrm>
            <a:off x="9587035" y="3836193"/>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126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6</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6072761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グループ化 17"/>
          <p:cNvGrpSpPr/>
          <p:nvPr/>
        </p:nvGrpSpPr>
        <p:grpSpPr>
          <a:xfrm>
            <a:off x="275772" y="1436911"/>
            <a:ext cx="9663693" cy="5196118"/>
            <a:chOff x="275772" y="1436911"/>
            <a:chExt cx="9663693" cy="4920343"/>
          </a:xfrm>
        </p:grpSpPr>
        <p:sp>
          <p:nvSpPr>
            <p:cNvPr id="16" name="正方形/長方形 15"/>
            <p:cNvSpPr/>
            <p:nvPr/>
          </p:nvSpPr>
          <p:spPr>
            <a:xfrm>
              <a:off x="5863771" y="1436911"/>
              <a:ext cx="4075694" cy="492034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275772" y="1436911"/>
              <a:ext cx="5254171" cy="492034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正方形/長方形 3"/>
          <p:cNvSpPr/>
          <p:nvPr/>
        </p:nvSpPr>
        <p:spPr>
          <a:xfrm>
            <a:off x="0" y="0"/>
            <a:ext cx="10331450" cy="603583"/>
          </a:xfrm>
          <a:prstGeom prst="rect">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sp>
        <p:nvSpPr>
          <p:cNvPr id="5" name="タイトル 1"/>
          <p:cNvSpPr txBox="1">
            <a:spLocks/>
          </p:cNvSpPr>
          <p:nvPr/>
        </p:nvSpPr>
        <p:spPr>
          <a:xfrm>
            <a:off x="0" y="107617"/>
            <a:ext cx="8577943" cy="495966"/>
          </a:xfrm>
          <a:prstGeom prst="rect">
            <a:avLst/>
          </a:prstGeom>
        </p:spPr>
        <p:txBody>
          <a:bodyPr vert="horz" lIns="91440" tIns="45720" rIns="91440" bIns="45720" rtlCol="0" anchor="ctr">
            <a:normAutofit/>
          </a:bodyPr>
          <a:lstStyle>
            <a:lvl1pPr algn="l" defTabSz="959937" rtl="0" eaLnBrk="1" latinLnBrk="0" hangingPunct="1">
              <a:lnSpc>
                <a:spcPct val="90000"/>
              </a:lnSpc>
              <a:spcBef>
                <a:spcPct val="0"/>
              </a:spcBef>
              <a:buNone/>
              <a:defRPr kumimoji="1" sz="4619" kern="1200">
                <a:solidFill>
                  <a:schemeClr val="tx1"/>
                </a:solidFill>
                <a:latin typeface="+mj-lt"/>
                <a:ea typeface="+mj-ea"/>
                <a:cs typeface="+mj-cs"/>
              </a:defRPr>
            </a:lvl1pPr>
          </a:lstStyle>
          <a:p>
            <a:r>
              <a:rPr lang="ja-JP" altLang="en-US" sz="2400" b="1" dirty="0" smtClean="0">
                <a:solidFill>
                  <a:schemeClr val="bg1"/>
                </a:solidFill>
                <a:latin typeface="メイリオ" panose="020B0604030504040204" pitchFamily="50" charset="-128"/>
                <a:ea typeface="メイリオ" panose="020B0604030504040204" pitchFamily="50" charset="-128"/>
              </a:rPr>
              <a:t>　新花巻図書館整備基本構想（平成</a:t>
            </a:r>
            <a:r>
              <a:rPr lang="en-US" altLang="ja-JP" sz="2400" b="1" dirty="0" smtClean="0">
                <a:solidFill>
                  <a:schemeClr val="bg1"/>
                </a:solidFill>
                <a:latin typeface="メイリオ" panose="020B0604030504040204" pitchFamily="50" charset="-128"/>
                <a:ea typeface="メイリオ" panose="020B0604030504040204" pitchFamily="50" charset="-128"/>
              </a:rPr>
              <a:t>29</a:t>
            </a:r>
            <a:r>
              <a:rPr lang="ja-JP" altLang="en-US" sz="2400" b="1" dirty="0" smtClean="0">
                <a:solidFill>
                  <a:schemeClr val="bg1"/>
                </a:solidFill>
                <a:latin typeface="メイリオ" panose="020B0604030504040204" pitchFamily="50" charset="-128"/>
                <a:ea typeface="メイリオ" panose="020B0604030504040204" pitchFamily="50" charset="-128"/>
              </a:rPr>
              <a:t>年策定）</a:t>
            </a:r>
            <a:endParaRPr lang="ja-JP" altLang="en-US" sz="2400" b="1" dirty="0">
              <a:solidFill>
                <a:schemeClr val="bg1"/>
              </a:solidFill>
              <a:latin typeface="メイリオ" panose="020B0604030504040204" pitchFamily="50" charset="-128"/>
              <a:ea typeface="メイリオ" panose="020B0604030504040204" pitchFamily="50" charset="-128"/>
            </a:endParaRPr>
          </a:p>
        </p:txBody>
      </p:sp>
      <p:sp>
        <p:nvSpPr>
          <p:cNvPr id="3" name="コンテンツ プレースホルダー 2"/>
          <p:cNvSpPr>
            <a:spLocks noGrp="1"/>
          </p:cNvSpPr>
          <p:nvPr>
            <p:ph idx="1"/>
          </p:nvPr>
        </p:nvSpPr>
        <p:spPr>
          <a:xfrm>
            <a:off x="268283" y="1544763"/>
            <a:ext cx="6001889" cy="5222284"/>
          </a:xfrm>
        </p:spPr>
        <p:txBody>
          <a:bodyPr>
            <a:noAutofit/>
          </a:bodyPr>
          <a:lstStyle/>
          <a:p>
            <a:pPr marL="0" indent="0">
              <a:lnSpc>
                <a:spcPct val="120000"/>
              </a:lnSpc>
              <a:spcBef>
                <a:spcPts val="1000"/>
              </a:spcBef>
              <a:buNone/>
            </a:pPr>
            <a:r>
              <a:rPr lang="ja-JP" altLang="en-US" sz="2400" dirty="0" smtClean="0">
                <a:latin typeface="メイリオ" panose="020B0604030504040204" pitchFamily="50" charset="-128"/>
                <a:ea typeface="メイリオ" panose="020B0604030504040204" pitchFamily="50" charset="-128"/>
              </a:rPr>
              <a:t>・利用しやすい場所</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1000"/>
              </a:spcBef>
              <a:buNone/>
            </a:pPr>
            <a:r>
              <a:rPr lang="ja-JP" altLang="en-US" sz="2400" dirty="0" smtClean="0">
                <a:latin typeface="メイリオ" panose="020B0604030504040204" pitchFamily="50" charset="-128"/>
                <a:ea typeface="メイリオ" panose="020B0604030504040204" pitchFamily="50" charset="-128"/>
              </a:rPr>
              <a:t>・交通アクセス、わかりやすい場所</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1000"/>
              </a:spcBef>
              <a:buNone/>
            </a:pPr>
            <a:r>
              <a:rPr lang="ja-JP" altLang="en-US" sz="2400" dirty="0" smtClean="0">
                <a:latin typeface="メイリオ" panose="020B0604030504040204" pitchFamily="50" charset="-128"/>
                <a:ea typeface="メイリオ" panose="020B0604030504040204" pitchFamily="50" charset="-128"/>
              </a:rPr>
              <a:t>・十分な駐車場</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1000"/>
              </a:spcBef>
              <a:buNone/>
            </a:pPr>
            <a:r>
              <a:rPr lang="ja-JP" altLang="en-US" sz="2400" dirty="0" smtClean="0">
                <a:latin typeface="メイリオ" panose="020B0604030504040204" pitchFamily="50" charset="-128"/>
                <a:ea typeface="メイリオ" panose="020B0604030504040204" pitchFamily="50" charset="-128"/>
              </a:rPr>
              <a:t>・市街地再生、都市計画に整合</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1000"/>
              </a:spcBef>
              <a:buNone/>
            </a:pPr>
            <a:r>
              <a:rPr lang="ja-JP" altLang="en-US" sz="2400" dirty="0" smtClean="0">
                <a:latin typeface="メイリオ" panose="020B0604030504040204" pitchFamily="50" charset="-128"/>
                <a:ea typeface="メイリオ" panose="020B0604030504040204" pitchFamily="50" charset="-128"/>
              </a:rPr>
              <a:t>・</a:t>
            </a:r>
            <a:r>
              <a:rPr lang="ja-JP" altLang="ja-JP" sz="2400" dirty="0">
                <a:latin typeface="メイリオ" panose="020B0604030504040204" pitchFamily="50" charset="-128"/>
                <a:ea typeface="メイリオ" panose="020B0604030504040204" pitchFamily="50" charset="-128"/>
              </a:rPr>
              <a:t>都市機能誘導区</a:t>
            </a:r>
            <a:r>
              <a:rPr lang="ja-JP" altLang="ja-JP" sz="2400" dirty="0" smtClean="0">
                <a:latin typeface="メイリオ" panose="020B0604030504040204" pitchFamily="50" charset="-128"/>
                <a:ea typeface="メイリオ" panose="020B0604030504040204" pitchFamily="50" charset="-128"/>
              </a:rPr>
              <a:t>域</a:t>
            </a:r>
            <a:r>
              <a:rPr lang="ja-JP" altLang="en-US" sz="2400" dirty="0" smtClean="0">
                <a:latin typeface="メイリオ" panose="020B0604030504040204" pitchFamily="50" charset="-128"/>
                <a:ea typeface="メイリオ" panose="020B0604030504040204" pitchFamily="50" charset="-128"/>
              </a:rPr>
              <a:t>内</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（市</a:t>
            </a:r>
            <a:r>
              <a:rPr lang="ja-JP" altLang="ja-JP" sz="2400" dirty="0" smtClean="0">
                <a:latin typeface="メイリオ" panose="020B0604030504040204" pitchFamily="50" charset="-128"/>
                <a:ea typeface="メイリオ" panose="020B0604030504040204" pitchFamily="50" charset="-128"/>
              </a:rPr>
              <a:t>立地</a:t>
            </a:r>
            <a:r>
              <a:rPr lang="ja-JP" altLang="ja-JP" sz="2400" dirty="0">
                <a:latin typeface="メイリオ" panose="020B0604030504040204" pitchFamily="50" charset="-128"/>
                <a:ea typeface="メイリオ" panose="020B0604030504040204" pitchFamily="50" charset="-128"/>
              </a:rPr>
              <a:t>適正化</a:t>
            </a:r>
            <a:r>
              <a:rPr lang="ja-JP" altLang="ja-JP" sz="2400" dirty="0" smtClean="0">
                <a:latin typeface="メイリオ" panose="020B0604030504040204" pitchFamily="50" charset="-128"/>
                <a:ea typeface="メイリオ" panose="020B0604030504040204" pitchFamily="50" charset="-128"/>
              </a:rPr>
              <a:t>計画</a:t>
            </a:r>
            <a:r>
              <a:rPr lang="ja-JP" altLang="en-US" sz="2400" dirty="0" smtClean="0">
                <a:latin typeface="メイリオ" panose="020B0604030504040204" pitchFamily="50" charset="-128"/>
                <a:ea typeface="メイリオ" panose="020B0604030504040204" pitchFamily="50" charset="-128"/>
              </a:rPr>
              <a:t>　</a:t>
            </a:r>
            <a:r>
              <a:rPr lang="en-US" altLang="ja-JP" sz="2400" dirty="0" smtClean="0">
                <a:latin typeface="メイリオ" panose="020B0604030504040204" pitchFamily="50" charset="-128"/>
                <a:ea typeface="メイリオ" panose="020B0604030504040204" pitchFamily="50" charset="-128"/>
              </a:rPr>
              <a:t>28</a:t>
            </a:r>
            <a:r>
              <a:rPr lang="ja-JP" altLang="en-US" sz="2400" dirty="0" smtClean="0">
                <a:latin typeface="メイリオ" panose="020B0604030504040204" pitchFamily="50" charset="-128"/>
                <a:ea typeface="メイリオ" panose="020B0604030504040204" pitchFamily="50" charset="-128"/>
              </a:rPr>
              <a:t>年</a:t>
            </a:r>
            <a:r>
              <a:rPr lang="en-US" altLang="ja-JP" sz="2400" dirty="0" smtClean="0">
                <a:latin typeface="メイリオ" panose="020B0604030504040204" pitchFamily="50" charset="-128"/>
                <a:ea typeface="メイリオ" panose="020B0604030504040204" pitchFamily="50" charset="-128"/>
              </a:rPr>
              <a:t>6</a:t>
            </a:r>
            <a:r>
              <a:rPr lang="ja-JP" altLang="en-US" sz="2400" dirty="0" smtClean="0">
                <a:latin typeface="メイリオ" panose="020B0604030504040204" pitchFamily="50" charset="-128"/>
                <a:ea typeface="メイリオ" panose="020B0604030504040204" pitchFamily="50" charset="-128"/>
              </a:rPr>
              <a:t>月）</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1000"/>
              </a:spcBef>
              <a:buNone/>
            </a:pP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近隣</a:t>
            </a:r>
            <a:r>
              <a:rPr lang="ja-JP" altLang="ja-JP" sz="2400" dirty="0">
                <a:latin typeface="メイリオ" panose="020B0604030504040204" pitchFamily="50" charset="-128"/>
                <a:ea typeface="メイリオ" panose="020B0604030504040204" pitchFamily="50" charset="-128"/>
              </a:rPr>
              <a:t>施設</a:t>
            </a:r>
            <a:r>
              <a:rPr lang="ja-JP" altLang="ja-JP" sz="2400" dirty="0" smtClean="0">
                <a:latin typeface="メイリオ" panose="020B0604030504040204" pitchFamily="50" charset="-128"/>
                <a:ea typeface="メイリオ" panose="020B0604030504040204" pitchFamily="50" charset="-128"/>
              </a:rPr>
              <a:t>と</a:t>
            </a:r>
            <a:r>
              <a:rPr lang="ja-JP" altLang="en-US" sz="2400" dirty="0" smtClean="0">
                <a:latin typeface="メイリオ" panose="020B0604030504040204" pitchFamily="50" charset="-128"/>
                <a:ea typeface="メイリオ" panose="020B0604030504040204" pitchFamily="50" charset="-128"/>
              </a:rPr>
              <a:t>連携、</a:t>
            </a:r>
            <a:r>
              <a:rPr lang="ja-JP" altLang="ja-JP" sz="2400" dirty="0" smtClean="0">
                <a:latin typeface="メイリオ" panose="020B0604030504040204" pitchFamily="50" charset="-128"/>
                <a:ea typeface="メイリオ" panose="020B0604030504040204" pitchFamily="50" charset="-128"/>
              </a:rPr>
              <a:t>複合化検討</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1000"/>
              </a:spcBef>
              <a:buNone/>
            </a:pPr>
            <a:r>
              <a:rPr lang="ja-JP" altLang="en-US" sz="2400" dirty="0" smtClean="0">
                <a:latin typeface="メイリオ" panose="020B0604030504040204" pitchFamily="50" charset="-128"/>
                <a:ea typeface="メイリオ" panose="020B0604030504040204" pitchFamily="50" charset="-128"/>
              </a:rPr>
              <a:t>・</a:t>
            </a:r>
            <a:r>
              <a:rPr lang="ja-JP" altLang="ja-JP" sz="2400" dirty="0" smtClean="0">
                <a:latin typeface="メイリオ" panose="020B0604030504040204" pitchFamily="50" charset="-128"/>
                <a:ea typeface="メイリオ" panose="020B0604030504040204" pitchFamily="50" charset="-128"/>
              </a:rPr>
              <a:t>候補地</a:t>
            </a:r>
            <a:r>
              <a:rPr lang="ja-JP" altLang="ja-JP" sz="2400" dirty="0">
                <a:latin typeface="メイリオ" panose="020B0604030504040204" pitchFamily="50" charset="-128"/>
                <a:ea typeface="メイリオ" panose="020B0604030504040204" pitchFamily="50" charset="-128"/>
              </a:rPr>
              <a:t>を数箇所</a:t>
            </a:r>
            <a:r>
              <a:rPr lang="ja-JP" altLang="ja-JP" sz="2400" dirty="0" smtClean="0">
                <a:latin typeface="メイリオ" panose="020B0604030504040204" pitchFamily="50" charset="-128"/>
                <a:ea typeface="メイリオ" panose="020B0604030504040204" pitchFamily="50" charset="-128"/>
              </a:rPr>
              <a:t>選定</a:t>
            </a:r>
            <a:r>
              <a:rPr lang="en-US" altLang="ja-JP" sz="2400" dirty="0">
                <a:latin typeface="メイリオ" panose="020B0604030504040204" pitchFamily="50" charset="-128"/>
                <a:ea typeface="メイリオ" panose="020B0604030504040204" pitchFamily="50" charset="-128"/>
              </a:rPr>
              <a:t/>
            </a:r>
            <a:br>
              <a:rPr lang="en-US" altLang="ja-JP" sz="2400" dirty="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a:t>
            </a:r>
            <a:r>
              <a:rPr lang="ja-JP" altLang="ja-JP" sz="2400" dirty="0" smtClean="0">
                <a:latin typeface="メイリオ" panose="020B0604030504040204" pitchFamily="50" charset="-128"/>
                <a:ea typeface="メイリオ" panose="020B0604030504040204" pitchFamily="50" charset="-128"/>
              </a:rPr>
              <a:t>基本計画</a:t>
            </a:r>
            <a:r>
              <a:rPr lang="ja-JP" altLang="en-US" sz="2400" dirty="0" smtClean="0">
                <a:latin typeface="メイリオ" panose="020B0604030504040204" pitchFamily="50" charset="-128"/>
                <a:ea typeface="メイリオ" panose="020B0604030504040204" pitchFamily="50" charset="-128"/>
              </a:rPr>
              <a:t>で決定</a:t>
            </a:r>
            <a:endParaRPr lang="en-US" altLang="ja-JP" sz="2400" dirty="0" smtClean="0">
              <a:latin typeface="メイリオ" panose="020B0604030504040204" pitchFamily="50" charset="-128"/>
              <a:ea typeface="メイリオ" panose="020B0604030504040204" pitchFamily="50" charset="-128"/>
            </a:endParaRPr>
          </a:p>
          <a:p>
            <a:pPr marL="0" indent="0">
              <a:lnSpc>
                <a:spcPct val="120000"/>
              </a:lnSpc>
              <a:spcBef>
                <a:spcPts val="1000"/>
              </a:spcBef>
              <a:buNone/>
            </a:pPr>
            <a:endParaRPr lang="en-US" altLang="ja-JP" sz="2400" b="1" dirty="0" smtClean="0">
              <a:latin typeface="メイリオ" panose="020B0604030504040204" pitchFamily="50" charset="-128"/>
              <a:ea typeface="メイリオ" panose="020B0604030504040204" pitchFamily="50" charset="-128"/>
            </a:endParaRPr>
          </a:p>
        </p:txBody>
      </p:sp>
      <p:sp>
        <p:nvSpPr>
          <p:cNvPr id="12" name="コンテンツ プレースホルダー 2"/>
          <p:cNvSpPr txBox="1">
            <a:spLocks/>
          </p:cNvSpPr>
          <p:nvPr/>
        </p:nvSpPr>
        <p:spPr>
          <a:xfrm>
            <a:off x="5867593" y="1450400"/>
            <a:ext cx="3716789" cy="3379257"/>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50000"/>
              </a:lnSpc>
              <a:spcBef>
                <a:spcPts val="1000"/>
              </a:spcBef>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rPr>
              <a:t>・コスト削減</a:t>
            </a:r>
            <a:endParaRPr lang="en-US" altLang="ja-JP" sz="2400" dirty="0" smtClean="0">
              <a:latin typeface="メイリオ" panose="020B0604030504040204" pitchFamily="50" charset="-128"/>
              <a:ea typeface="メイリオ" panose="020B0604030504040204" pitchFamily="50" charset="-128"/>
            </a:endParaRPr>
          </a:p>
          <a:p>
            <a:pPr marL="0" indent="0">
              <a:lnSpc>
                <a:spcPct val="150000"/>
              </a:lnSpc>
              <a:spcBef>
                <a:spcPts val="1000"/>
              </a:spcBef>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rPr>
              <a:t>・財政計画配慮</a:t>
            </a:r>
            <a:endParaRPr lang="en-US" altLang="ja-JP" sz="2400" dirty="0" smtClean="0">
              <a:latin typeface="メイリオ" panose="020B0604030504040204" pitchFamily="50" charset="-128"/>
              <a:ea typeface="メイリオ" panose="020B0604030504040204" pitchFamily="50" charset="-128"/>
            </a:endParaRPr>
          </a:p>
          <a:p>
            <a:pPr marL="0" indent="0">
              <a:lnSpc>
                <a:spcPct val="150000"/>
              </a:lnSpc>
              <a:spcBef>
                <a:spcPts val="1000"/>
              </a:spcBef>
              <a:buFont typeface="Arial" panose="020B0604020202020204" pitchFamily="34" charset="0"/>
              <a:buNone/>
            </a:pPr>
            <a:r>
              <a:rPr lang="ja-JP" altLang="en-US" sz="2400" dirty="0" smtClean="0">
                <a:latin typeface="メイリオ" panose="020B0604030504040204" pitchFamily="50" charset="-128"/>
                <a:ea typeface="メイリオ" panose="020B0604030504040204" pitchFamily="50" charset="-128"/>
              </a:rPr>
              <a:t>・運営費</a:t>
            </a:r>
            <a:r>
              <a:rPr lang="ja-JP" altLang="en-US" sz="2400" dirty="0">
                <a:latin typeface="メイリオ" panose="020B0604030504040204" pitchFamily="50" charset="-128"/>
                <a:ea typeface="メイリオ" panose="020B0604030504040204" pitchFamily="50" charset="-128"/>
              </a:rPr>
              <a:t>、</a:t>
            </a:r>
            <a:r>
              <a:rPr lang="ja-JP" altLang="en-US" sz="2400" dirty="0" smtClean="0">
                <a:latin typeface="メイリオ" panose="020B0604030504040204" pitchFamily="50" charset="-128"/>
                <a:ea typeface="メイリオ" panose="020B0604030504040204" pitchFamily="50" charset="-128"/>
              </a:rPr>
              <a:t>図書購入費、</a:t>
            </a:r>
            <a:r>
              <a:rPr lang="en-US" altLang="ja-JP" sz="2400" dirty="0" smtClean="0">
                <a:latin typeface="メイリオ" panose="020B0604030504040204" pitchFamily="50" charset="-128"/>
                <a:ea typeface="メイリオ" panose="020B0604030504040204" pitchFamily="50" charset="-128"/>
              </a:rPr>
              <a:t/>
            </a:r>
            <a:br>
              <a:rPr lang="en-US" altLang="ja-JP" sz="2400" dirty="0" smtClean="0">
                <a:latin typeface="メイリオ" panose="020B0604030504040204" pitchFamily="50" charset="-128"/>
                <a:ea typeface="メイリオ" panose="020B0604030504040204" pitchFamily="50" charset="-128"/>
              </a:rPr>
            </a:br>
            <a:r>
              <a:rPr lang="ja-JP" altLang="en-US" sz="2400" dirty="0" smtClean="0">
                <a:latin typeface="メイリオ" panose="020B0604030504040204" pitchFamily="50" charset="-128"/>
                <a:ea typeface="メイリオ" panose="020B0604030504040204" pitchFamily="50" charset="-128"/>
              </a:rPr>
              <a:t>　職員体制考慮</a:t>
            </a:r>
            <a:endParaRPr lang="en-US" altLang="ja-JP" sz="2400" dirty="0" smtClean="0">
              <a:latin typeface="メイリオ" panose="020B0604030504040204" pitchFamily="50" charset="-128"/>
              <a:ea typeface="メイリオ" panose="020B0604030504040204" pitchFamily="50" charset="-128"/>
            </a:endParaRPr>
          </a:p>
          <a:p>
            <a:pPr marL="0" indent="0">
              <a:lnSpc>
                <a:spcPct val="150000"/>
              </a:lnSpc>
              <a:spcBef>
                <a:spcPts val="1000"/>
              </a:spcBef>
              <a:buFont typeface="Arial" panose="020B0604020202020204" pitchFamily="34" charset="0"/>
              <a:buNone/>
            </a:pPr>
            <a:endParaRPr lang="ja-JP" altLang="en-US" sz="2400" dirty="0" smtClean="0">
              <a:latin typeface="メイリオ" panose="020B0604030504040204" pitchFamily="50" charset="-128"/>
              <a:ea typeface="メイリオ" panose="020B0604030504040204" pitchFamily="50" charset="-128"/>
            </a:endParaRPr>
          </a:p>
          <a:p>
            <a:pPr marL="0" indent="0">
              <a:lnSpc>
                <a:spcPct val="150000"/>
              </a:lnSpc>
              <a:spcBef>
                <a:spcPts val="1000"/>
              </a:spcBef>
              <a:buFont typeface="Arial" panose="020B0604020202020204" pitchFamily="34" charset="0"/>
              <a:buNone/>
            </a:pPr>
            <a:endParaRPr lang="ja-JP" altLang="en-US" sz="2400" b="1" dirty="0">
              <a:latin typeface="メイリオ" panose="020B0604030504040204" pitchFamily="50" charset="-128"/>
              <a:ea typeface="メイリオ" panose="020B0604030504040204" pitchFamily="50" charset="-128"/>
            </a:endParaRPr>
          </a:p>
        </p:txBody>
      </p:sp>
      <p:sp>
        <p:nvSpPr>
          <p:cNvPr id="13" name="スライド番号プレースホルダー 2"/>
          <p:cNvSpPr>
            <a:spLocks noGrp="1"/>
          </p:cNvSpPr>
          <p:nvPr>
            <p:ph type="sldNum" sz="quarter" idx="12"/>
          </p:nvPr>
        </p:nvSpPr>
        <p:spPr>
          <a:xfrm>
            <a:off x="9621284" y="3843321"/>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7</a:t>
            </a:fld>
            <a:endParaRPr kumimoji="1" lang="ja-JP" altLang="en-US" sz="2000" dirty="0">
              <a:latin typeface="メイリオ" panose="020B0604030504040204" pitchFamily="50" charset="-128"/>
              <a:ea typeface="メイリオ" panose="020B0604030504040204" pitchFamily="50" charset="-128"/>
            </a:endParaRPr>
          </a:p>
        </p:txBody>
      </p:sp>
      <p:sp>
        <p:nvSpPr>
          <p:cNvPr id="15" name="コンテンツ プレースホルダー 2"/>
          <p:cNvSpPr txBox="1">
            <a:spLocks/>
          </p:cNvSpPr>
          <p:nvPr/>
        </p:nvSpPr>
        <p:spPr>
          <a:xfrm>
            <a:off x="261029" y="838432"/>
            <a:ext cx="6001889" cy="558569"/>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spcBef>
                <a:spcPts val="1000"/>
              </a:spcBef>
              <a:buFont typeface="Arial" panose="020B0604020202020204" pitchFamily="34" charset="0"/>
              <a:buNone/>
            </a:pPr>
            <a:r>
              <a:rPr lang="ja-JP" altLang="en-US" sz="2400" dirty="0" smtClean="0">
                <a:solidFill>
                  <a:srgbClr val="FF0000"/>
                </a:solidFill>
                <a:latin typeface="メイリオ" panose="020B0604030504040204" pitchFamily="50" charset="-128"/>
                <a:ea typeface="メイリオ" panose="020B0604030504040204" pitchFamily="50" charset="-128"/>
              </a:rPr>
              <a:t>●</a:t>
            </a:r>
            <a:r>
              <a:rPr lang="ja-JP" altLang="en-US" sz="2400" b="1" dirty="0" smtClean="0">
                <a:solidFill>
                  <a:srgbClr val="FF0000"/>
                </a:solidFill>
                <a:latin typeface="メイリオ" panose="020B0604030504040204" pitchFamily="50" charset="-128"/>
                <a:ea typeface="メイリオ" panose="020B0604030504040204" pitchFamily="50" charset="-128"/>
              </a:rPr>
              <a:t>建設場所方針</a:t>
            </a:r>
            <a:endParaRPr lang="en-US" altLang="ja-JP" sz="2400" b="1" dirty="0" smtClean="0">
              <a:solidFill>
                <a:srgbClr val="FF0000"/>
              </a:solidFill>
              <a:latin typeface="メイリオ" panose="020B0604030504040204" pitchFamily="50" charset="-128"/>
              <a:ea typeface="メイリオ" panose="020B0604030504040204" pitchFamily="50" charset="-128"/>
            </a:endParaRPr>
          </a:p>
        </p:txBody>
      </p:sp>
      <p:sp>
        <p:nvSpPr>
          <p:cNvPr id="17" name="コンテンツ プレースホルダー 2"/>
          <p:cNvSpPr txBox="1">
            <a:spLocks/>
          </p:cNvSpPr>
          <p:nvPr/>
        </p:nvSpPr>
        <p:spPr>
          <a:xfrm>
            <a:off x="5863771" y="838433"/>
            <a:ext cx="3390221" cy="598478"/>
          </a:xfrm>
          <a:prstGeom prst="rect">
            <a:avLst/>
          </a:prstGeom>
        </p:spPr>
        <p:txBody>
          <a:bodyPr vert="horz" lIns="91440" tIns="45720" rIns="91440" bIns="45720" rtlCol="0">
            <a:noAutofit/>
          </a:bodyPr>
          <a:lstStyle>
            <a:lvl1pPr marL="239984" indent="-239984" algn="l" defTabSz="959937" rtl="0" eaLnBrk="1" latinLnBrk="0" hangingPunct="1">
              <a:lnSpc>
                <a:spcPct val="90000"/>
              </a:lnSpc>
              <a:spcBef>
                <a:spcPts val="1050"/>
              </a:spcBef>
              <a:buFont typeface="Arial" panose="020B0604020202020204" pitchFamily="34" charset="0"/>
              <a:buChar char="•"/>
              <a:defRPr kumimoji="1" sz="2939" kern="1200">
                <a:solidFill>
                  <a:schemeClr val="tx1"/>
                </a:solidFill>
                <a:latin typeface="+mn-lt"/>
                <a:ea typeface="+mn-ea"/>
                <a:cs typeface="+mn-cs"/>
              </a:defRPr>
            </a:lvl1pPr>
            <a:lvl2pPr marL="719953" indent="-239984" algn="l" defTabSz="959937"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199921" indent="-239984" algn="l" defTabSz="959937"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79890"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59859"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39827"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19796"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599764"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79733" indent="-239984" algn="l" defTabSz="959937"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a:lstStyle>
          <a:p>
            <a:pPr marL="0" indent="0">
              <a:lnSpc>
                <a:spcPct val="100000"/>
              </a:lnSpc>
              <a:spcBef>
                <a:spcPts val="1000"/>
              </a:spcBef>
              <a:buFont typeface="Arial" panose="020B0604020202020204" pitchFamily="34" charset="0"/>
              <a:buNone/>
            </a:pPr>
            <a:r>
              <a:rPr lang="ja-JP" altLang="en-US" sz="2400" b="1" dirty="0" smtClean="0">
                <a:solidFill>
                  <a:srgbClr val="FF0000"/>
                </a:solidFill>
                <a:latin typeface="メイリオ" panose="020B0604030504040204" pitchFamily="50" charset="-128"/>
                <a:ea typeface="メイリオ" panose="020B0604030504040204" pitchFamily="50" charset="-128"/>
              </a:rPr>
              <a:t>●事業費方針</a:t>
            </a:r>
            <a:endParaRPr lang="ja-JP" altLang="en-US" sz="2400" b="1"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37630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3846280"/>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0" y="3207652"/>
            <a:ext cx="10331450" cy="5452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1407886" y="2052354"/>
            <a:ext cx="7460343" cy="769441"/>
          </a:xfrm>
          <a:prstGeom prst="rect">
            <a:avLst/>
          </a:prstGeom>
          <a:noFill/>
        </p:spPr>
        <p:txBody>
          <a:bodyPr wrap="square" rtlCol="0">
            <a:spAutoFit/>
          </a:bodyPr>
          <a:lstStyle/>
          <a:p>
            <a:pPr algn="ctr"/>
            <a:r>
              <a:rPr kumimoji="1" lang="ja-JP" altLang="en-US" sz="4400" b="1" dirty="0" smtClean="0">
                <a:latin typeface="メイリオ" panose="020B0604030504040204" pitchFamily="50" charset="-128"/>
                <a:ea typeface="メイリオ" panose="020B0604030504040204" pitchFamily="50" charset="-128"/>
              </a:rPr>
              <a:t>整備候補地の検討</a:t>
            </a:r>
            <a:endParaRPr kumimoji="1" lang="en-US" altLang="ja-JP" sz="4400" b="1" dirty="0" smtClean="0">
              <a:latin typeface="メイリオ" panose="020B0604030504040204" pitchFamily="50" charset="-128"/>
              <a:ea typeface="メイリオ" panose="020B0604030504040204" pitchFamily="50" charset="-128"/>
            </a:endParaRPr>
          </a:p>
        </p:txBody>
      </p:sp>
      <p:sp>
        <p:nvSpPr>
          <p:cNvPr id="11" name="スライド番号プレースホルダー 2"/>
          <p:cNvSpPr txBox="1">
            <a:spLocks/>
          </p:cNvSpPr>
          <p:nvPr/>
        </p:nvSpPr>
        <p:spPr>
          <a:xfrm>
            <a:off x="9584382" y="3425369"/>
            <a:ext cx="710166" cy="383297"/>
          </a:xfrm>
          <a:prstGeom prst="rect">
            <a:avLst/>
          </a:prstGeom>
        </p:spPr>
        <p:txBody>
          <a:bodyPr vert="horz" lIns="91440" tIns="45720" rIns="91440" bIns="45720" rtlCol="0" anchor="ctr"/>
          <a:lstStyle>
            <a:defPPr>
              <a:defRPr lang="en-US"/>
            </a:defPPr>
            <a:lvl1pPr marL="0" algn="r" defTabSz="457200" rtl="0" eaLnBrk="1" latinLnBrk="0" hangingPunct="1">
              <a:defRPr sz="126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pPr/>
              <a:t>8</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300723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5554" y="796169"/>
            <a:ext cx="7045815" cy="6215811"/>
          </a:xfrm>
          <a:prstGeom prst="rect">
            <a:avLst/>
          </a:prstGeom>
        </p:spPr>
      </p:pic>
      <p:sp>
        <p:nvSpPr>
          <p:cNvPr id="4" name="テキスト ボックス 3"/>
          <p:cNvSpPr txBox="1"/>
          <p:nvPr/>
        </p:nvSpPr>
        <p:spPr>
          <a:xfrm>
            <a:off x="7364733" y="1043983"/>
            <a:ext cx="2028164" cy="369204"/>
          </a:xfrm>
          <a:prstGeom prst="rect">
            <a:avLst/>
          </a:prstGeom>
          <a:solidFill>
            <a:schemeClr val="bg1"/>
          </a:solidFill>
        </p:spPr>
        <p:txBody>
          <a:bodyPr wrap="square" rtlCol="0">
            <a:spAutoFit/>
          </a:bodyPr>
          <a:lstStyle/>
          <a:p>
            <a:pPr algn="ctr" defTabSz="959937"/>
            <a:r>
              <a:rPr kumimoji="1" lang="ja-JP" altLang="en-US" sz="1799" b="1" dirty="0">
                <a:solidFill>
                  <a:prstClr val="black"/>
                </a:solidFill>
                <a:latin typeface="メイリオ" panose="020B0604030504040204" pitchFamily="50" charset="-128"/>
                <a:ea typeface="メイリオ" panose="020B0604030504040204" pitchFamily="50" charset="-128"/>
              </a:rPr>
              <a:t>都市機能誘導区域</a:t>
            </a:r>
          </a:p>
        </p:txBody>
      </p:sp>
      <p:grpSp>
        <p:nvGrpSpPr>
          <p:cNvPr id="6" name="グループ化 5"/>
          <p:cNvGrpSpPr/>
          <p:nvPr/>
        </p:nvGrpSpPr>
        <p:grpSpPr>
          <a:xfrm>
            <a:off x="4392834" y="1713258"/>
            <a:ext cx="3484084" cy="2488310"/>
            <a:chOff x="3231686" y="1843884"/>
            <a:chExt cx="3484084" cy="2488310"/>
          </a:xfrm>
        </p:grpSpPr>
        <p:sp>
          <p:nvSpPr>
            <p:cNvPr id="21" name="楕円 20"/>
            <p:cNvSpPr>
              <a:spLocks noChangeAspect="1"/>
            </p:cNvSpPr>
            <p:nvPr/>
          </p:nvSpPr>
          <p:spPr>
            <a:xfrm>
              <a:off x="3231686" y="2278974"/>
              <a:ext cx="189048" cy="180964"/>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9937"/>
              <a:endParaRPr kumimoji="1" lang="ja-JP" altLang="en-US" sz="1525">
                <a:solidFill>
                  <a:prstClr val="white"/>
                </a:solidFill>
                <a:latin typeface="游ゴシック" panose="020F0502020204030204"/>
                <a:ea typeface="游ゴシック" panose="020B0400000000000000" pitchFamily="50" charset="-128"/>
              </a:endParaRPr>
            </a:p>
          </p:txBody>
        </p:sp>
        <p:sp>
          <p:nvSpPr>
            <p:cNvPr id="22" name="テキスト ボックス 21"/>
            <p:cNvSpPr txBox="1"/>
            <p:nvPr/>
          </p:nvSpPr>
          <p:spPr>
            <a:xfrm>
              <a:off x="3691963" y="1843884"/>
              <a:ext cx="921446" cy="261931"/>
            </a:xfrm>
            <a:prstGeom prst="rect">
              <a:avLst/>
            </a:prstGeom>
            <a:noFill/>
          </p:spPr>
          <p:txBody>
            <a:bodyPr wrap="square" rtlCol="0">
              <a:spAutoFit/>
            </a:bodyPr>
            <a:lstStyle/>
            <a:p>
              <a:pPr defTabSz="959937"/>
              <a:r>
                <a:rPr kumimoji="1" lang="ja-JP" altLang="en-US" sz="1102" b="1" dirty="0">
                  <a:solidFill>
                    <a:prstClr val="black"/>
                  </a:solidFill>
                  <a:latin typeface="游ゴシック" panose="020B0400000000000000" pitchFamily="50" charset="-128"/>
                  <a:ea typeface="游ゴシック" panose="020B0400000000000000" pitchFamily="50" charset="-128"/>
                </a:rPr>
                <a:t>花巻駅</a:t>
              </a:r>
            </a:p>
          </p:txBody>
        </p:sp>
        <p:cxnSp>
          <p:nvCxnSpPr>
            <p:cNvPr id="23" name="直線コネクタ 22"/>
            <p:cNvCxnSpPr/>
            <p:nvPr/>
          </p:nvCxnSpPr>
          <p:spPr>
            <a:xfrm flipH="1">
              <a:off x="3407375" y="2042670"/>
              <a:ext cx="348656" cy="2363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楕円 23"/>
            <p:cNvSpPr>
              <a:spLocks noChangeAspect="1"/>
            </p:cNvSpPr>
            <p:nvPr/>
          </p:nvSpPr>
          <p:spPr>
            <a:xfrm>
              <a:off x="5257127" y="4151230"/>
              <a:ext cx="189048" cy="180964"/>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9937"/>
              <a:endParaRPr kumimoji="1" lang="ja-JP" altLang="en-US" sz="1525">
                <a:solidFill>
                  <a:prstClr val="white"/>
                </a:solidFill>
                <a:latin typeface="游ゴシック" panose="020F0502020204030204"/>
                <a:ea typeface="游ゴシック" panose="020B0400000000000000" pitchFamily="50" charset="-128"/>
              </a:endParaRPr>
            </a:p>
          </p:txBody>
        </p:sp>
        <p:sp>
          <p:nvSpPr>
            <p:cNvPr id="25" name="テキスト ボックス 24"/>
            <p:cNvSpPr txBox="1"/>
            <p:nvPr/>
          </p:nvSpPr>
          <p:spPr>
            <a:xfrm>
              <a:off x="5351650" y="3893607"/>
              <a:ext cx="1364120" cy="261931"/>
            </a:xfrm>
            <a:prstGeom prst="rect">
              <a:avLst/>
            </a:prstGeom>
            <a:noFill/>
          </p:spPr>
          <p:txBody>
            <a:bodyPr wrap="square" rtlCol="0">
              <a:spAutoFit/>
            </a:bodyPr>
            <a:lstStyle/>
            <a:p>
              <a:pPr defTabSz="959937"/>
              <a:r>
                <a:rPr kumimoji="1" lang="ja-JP" altLang="en-US" sz="1102" b="1" dirty="0">
                  <a:solidFill>
                    <a:prstClr val="black"/>
                  </a:solidFill>
                  <a:latin typeface="游ゴシック" panose="020B0400000000000000" pitchFamily="50" charset="-128"/>
                  <a:ea typeface="游ゴシック" panose="020B0400000000000000" pitchFamily="50" charset="-128"/>
                </a:rPr>
                <a:t>花巻市役所</a:t>
              </a:r>
              <a:endParaRPr kumimoji="1" lang="ja-JP" altLang="en-US" sz="1017" b="1" dirty="0">
                <a:solidFill>
                  <a:prstClr val="black"/>
                </a:solidFill>
                <a:latin typeface="游ゴシック" panose="020B0400000000000000" pitchFamily="50" charset="-128"/>
                <a:ea typeface="游ゴシック" panose="020B0400000000000000" pitchFamily="50" charset="-128"/>
              </a:endParaRPr>
            </a:p>
          </p:txBody>
        </p:sp>
        <p:sp>
          <p:nvSpPr>
            <p:cNvPr id="17" name="楕円 16"/>
            <p:cNvSpPr>
              <a:spLocks noChangeAspect="1"/>
            </p:cNvSpPr>
            <p:nvPr/>
          </p:nvSpPr>
          <p:spPr>
            <a:xfrm>
              <a:off x="4842167" y="3071333"/>
              <a:ext cx="189048" cy="180964"/>
            </a:xfrm>
            <a:prstGeom prst="ellipse">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9937"/>
              <a:endParaRPr kumimoji="1" lang="ja-JP" altLang="en-US" sz="1525">
                <a:solidFill>
                  <a:prstClr val="white"/>
                </a:solidFill>
                <a:latin typeface="游ゴシック" panose="020F0502020204030204"/>
                <a:ea typeface="游ゴシック" panose="020B0400000000000000" pitchFamily="50" charset="-128"/>
              </a:endParaRPr>
            </a:p>
          </p:txBody>
        </p:sp>
        <p:sp>
          <p:nvSpPr>
            <p:cNvPr id="19" name="テキスト ボックス 18"/>
            <p:cNvSpPr txBox="1"/>
            <p:nvPr/>
          </p:nvSpPr>
          <p:spPr>
            <a:xfrm>
              <a:off x="5086209" y="2630973"/>
              <a:ext cx="1364120" cy="261931"/>
            </a:xfrm>
            <a:prstGeom prst="rect">
              <a:avLst/>
            </a:prstGeom>
            <a:noFill/>
          </p:spPr>
          <p:txBody>
            <a:bodyPr wrap="square" rtlCol="0">
              <a:spAutoFit/>
            </a:bodyPr>
            <a:lstStyle/>
            <a:p>
              <a:pPr defTabSz="959937"/>
              <a:r>
                <a:rPr kumimoji="1" lang="ja-JP" altLang="en-US" sz="1102" b="1" dirty="0">
                  <a:solidFill>
                    <a:prstClr val="black"/>
                  </a:solidFill>
                  <a:latin typeface="游ゴシック" panose="020B0400000000000000" pitchFamily="50" charset="-128"/>
                  <a:ea typeface="游ゴシック" panose="020B0400000000000000" pitchFamily="50" charset="-128"/>
                </a:rPr>
                <a:t>まなび学園</a:t>
              </a:r>
              <a:endParaRPr kumimoji="1" lang="ja-JP" altLang="en-US" sz="1017" b="1" dirty="0">
                <a:solidFill>
                  <a:prstClr val="black"/>
                </a:solidFill>
                <a:latin typeface="游ゴシック" panose="020B0400000000000000" pitchFamily="50" charset="-128"/>
                <a:ea typeface="游ゴシック" panose="020B0400000000000000" pitchFamily="50" charset="-128"/>
              </a:endParaRPr>
            </a:p>
          </p:txBody>
        </p:sp>
        <p:cxnSp>
          <p:nvCxnSpPr>
            <p:cNvPr id="20" name="直線コネクタ 19"/>
            <p:cNvCxnSpPr/>
            <p:nvPr/>
          </p:nvCxnSpPr>
          <p:spPr>
            <a:xfrm flipH="1">
              <a:off x="5002994" y="2828537"/>
              <a:ext cx="348656" cy="2363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正方形/長方形 26"/>
          <p:cNvSpPr/>
          <p:nvPr/>
        </p:nvSpPr>
        <p:spPr>
          <a:xfrm>
            <a:off x="0" y="0"/>
            <a:ext cx="10331450" cy="572026"/>
          </a:xfrm>
          <a:prstGeom prst="rect">
            <a:avLst/>
          </a:prstGeom>
          <a:solidFill>
            <a:schemeClr val="accent5">
              <a:lumMod val="75000"/>
            </a:scheme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28" name="テキスト ボックス 27"/>
          <p:cNvSpPr txBox="1"/>
          <p:nvPr/>
        </p:nvSpPr>
        <p:spPr>
          <a:xfrm>
            <a:off x="395784" y="110361"/>
            <a:ext cx="3877985" cy="461665"/>
          </a:xfrm>
          <a:prstGeom prst="rect">
            <a:avLst/>
          </a:prstGeom>
          <a:noFill/>
        </p:spPr>
        <p:txBody>
          <a:bodyPr wrap="none" rtlCol="0">
            <a:spAutoFit/>
          </a:bodyPr>
          <a:lstStyle/>
          <a:p>
            <a:r>
              <a:rPr kumimoji="1" lang="ja-JP" altLang="en-US" sz="2400" b="1" dirty="0" smtClean="0">
                <a:solidFill>
                  <a:prstClr val="white"/>
                </a:solidFill>
                <a:latin typeface="メイリオ" panose="020B0604030504040204" pitchFamily="50" charset="-128"/>
                <a:ea typeface="メイリオ" panose="020B0604030504040204" pitchFamily="50" charset="-128"/>
              </a:rPr>
              <a:t>新花巻図書館の整備候補地</a:t>
            </a:r>
            <a:endParaRPr kumimoji="1" lang="ja-JP" altLang="en-US" sz="2400" b="1" dirty="0">
              <a:solidFill>
                <a:prstClr val="white"/>
              </a:solidFill>
              <a:latin typeface="メイリオ" panose="020B0604030504040204" pitchFamily="50" charset="-128"/>
              <a:ea typeface="メイリオ" panose="020B0604030504040204" pitchFamily="50" charset="-128"/>
            </a:endParaRPr>
          </a:p>
        </p:txBody>
      </p:sp>
      <p:sp>
        <p:nvSpPr>
          <p:cNvPr id="3" name="テキスト ボックス 2"/>
          <p:cNvSpPr txBox="1"/>
          <p:nvPr/>
        </p:nvSpPr>
        <p:spPr>
          <a:xfrm>
            <a:off x="238064" y="1725147"/>
            <a:ext cx="2757305" cy="4337598"/>
          </a:xfrm>
          <a:prstGeom prst="rect">
            <a:avLst/>
          </a:prstGeom>
          <a:noFill/>
        </p:spPr>
        <p:txBody>
          <a:bodyPr wrap="square" rtlCol="0">
            <a:spAutoFit/>
          </a:bodyPr>
          <a:lstStyle/>
          <a:p>
            <a:pPr>
              <a:lnSpc>
                <a:spcPct val="120000"/>
              </a:lnSpc>
              <a:spcBef>
                <a:spcPts val="1000"/>
              </a:spcBef>
            </a:pPr>
            <a:r>
              <a:rPr kumimoji="1" lang="ja-JP" altLang="en-US" sz="2400" b="1" dirty="0" smtClean="0">
                <a:latin typeface="メイリオ" panose="020B0604030504040204" pitchFamily="50" charset="-128"/>
                <a:ea typeface="メイリオ" panose="020B0604030504040204" pitchFamily="50" charset="-128"/>
              </a:rPr>
              <a:t>都市機能</a:t>
            </a:r>
            <a:r>
              <a:rPr kumimoji="1" lang="en-US" altLang="ja-JP" sz="2400" b="1" dirty="0">
                <a:latin typeface="メイリオ" panose="020B0604030504040204" pitchFamily="50" charset="-128"/>
                <a:ea typeface="メイリオ" panose="020B0604030504040204" pitchFamily="50" charset="-128"/>
              </a:rPr>
              <a:t/>
            </a:r>
            <a:br>
              <a:rPr kumimoji="1" lang="en-US" altLang="ja-JP" sz="2400" b="1" dirty="0">
                <a:latin typeface="メイリオ" panose="020B0604030504040204" pitchFamily="50" charset="-128"/>
                <a:ea typeface="メイリオ" panose="020B0604030504040204" pitchFamily="50" charset="-128"/>
              </a:rPr>
            </a:br>
            <a:r>
              <a:rPr kumimoji="1" lang="ja-JP" altLang="en-US" sz="2400" b="1" dirty="0" smtClean="0">
                <a:latin typeface="メイリオ" panose="020B0604030504040204" pitchFamily="50" charset="-128"/>
                <a:ea typeface="メイリオ" panose="020B0604030504040204" pitchFamily="50" charset="-128"/>
              </a:rPr>
              <a:t>誘導区域内へ</a:t>
            </a:r>
            <a:r>
              <a:rPr kumimoji="1" lang="en-US" altLang="ja-JP" sz="2400" b="1" dirty="0" smtClean="0">
                <a:latin typeface="メイリオ" panose="020B0604030504040204" pitchFamily="50" charset="-128"/>
                <a:ea typeface="メイリオ" panose="020B0604030504040204" pitchFamily="50" charset="-128"/>
              </a:rPr>
              <a:t/>
            </a:r>
            <a:br>
              <a:rPr kumimoji="1" lang="en-US" altLang="ja-JP" sz="2400" b="1" dirty="0" smtClean="0">
                <a:latin typeface="メイリオ" panose="020B0604030504040204" pitchFamily="50" charset="-128"/>
                <a:ea typeface="メイリオ" panose="020B0604030504040204" pitchFamily="50" charset="-128"/>
              </a:rPr>
            </a:br>
            <a:r>
              <a:rPr kumimoji="1" lang="ja-JP" altLang="en-US" sz="2400" b="1" dirty="0" smtClean="0">
                <a:latin typeface="メイリオ" panose="020B0604030504040204" pitchFamily="50" charset="-128"/>
                <a:ea typeface="メイリオ" panose="020B0604030504040204" pitchFamily="50" charset="-128"/>
              </a:rPr>
              <a:t>整備</a:t>
            </a:r>
            <a:endParaRPr kumimoji="1" lang="en-US" altLang="ja-JP" sz="2400" b="1" dirty="0" smtClean="0">
              <a:latin typeface="メイリオ" panose="020B0604030504040204" pitchFamily="50" charset="-128"/>
              <a:ea typeface="メイリオ" panose="020B0604030504040204" pitchFamily="50" charset="-128"/>
            </a:endParaRPr>
          </a:p>
          <a:p>
            <a:pPr>
              <a:lnSpc>
                <a:spcPct val="120000"/>
              </a:lnSpc>
              <a:spcBef>
                <a:spcPts val="1000"/>
              </a:spcBef>
            </a:pPr>
            <a:endParaRPr kumimoji="1" lang="en-US" altLang="ja-JP" sz="2400" b="1" dirty="0">
              <a:latin typeface="メイリオ" panose="020B0604030504040204" pitchFamily="50" charset="-128"/>
              <a:ea typeface="メイリオ" panose="020B0604030504040204" pitchFamily="50" charset="-128"/>
            </a:endParaRPr>
          </a:p>
          <a:p>
            <a:pPr>
              <a:lnSpc>
                <a:spcPct val="120000"/>
              </a:lnSpc>
              <a:spcBef>
                <a:spcPts val="1000"/>
              </a:spcBef>
            </a:pPr>
            <a:r>
              <a:rPr kumimoji="1" lang="ja-JP" altLang="en-US" sz="2400" b="1" dirty="0" smtClean="0">
                <a:latin typeface="メイリオ" panose="020B0604030504040204" pitchFamily="50" charset="-128"/>
                <a:ea typeface="メイリオ" panose="020B0604030504040204" pitchFamily="50" charset="-128"/>
              </a:rPr>
              <a:t>国の「都市構造再編集中支援事業費補助」（最大で</a:t>
            </a:r>
            <a:r>
              <a:rPr kumimoji="1" lang="en-US" altLang="ja-JP" sz="2400" b="1" dirty="0">
                <a:latin typeface="メイリオ" panose="020B0604030504040204" pitchFamily="50" charset="-128"/>
                <a:ea typeface="メイリオ" panose="020B0604030504040204" pitchFamily="50" charset="-128"/>
              </a:rPr>
              <a:t/>
            </a:r>
            <a:br>
              <a:rPr kumimoji="1" lang="en-US" altLang="ja-JP" sz="2400" b="1" dirty="0">
                <a:latin typeface="メイリオ" panose="020B0604030504040204" pitchFamily="50" charset="-128"/>
                <a:ea typeface="メイリオ" panose="020B0604030504040204" pitchFamily="50" charset="-128"/>
              </a:rPr>
            </a:br>
            <a:r>
              <a:rPr kumimoji="1" lang="en-US" altLang="ja-JP" sz="2400" b="1" dirty="0" smtClean="0">
                <a:latin typeface="メイリオ" panose="020B0604030504040204" pitchFamily="50" charset="-128"/>
                <a:ea typeface="メイリオ" panose="020B0604030504040204" pitchFamily="50" charset="-128"/>
              </a:rPr>
              <a:t>10</a:t>
            </a:r>
            <a:r>
              <a:rPr kumimoji="1" lang="ja-JP" altLang="en-US" sz="2400" b="1" dirty="0" smtClean="0">
                <a:latin typeface="メイリオ" panose="020B0604030504040204" pitchFamily="50" charset="-128"/>
                <a:ea typeface="メイリオ" panose="020B0604030504040204" pitchFamily="50" charset="-128"/>
              </a:rPr>
              <a:t>億</a:t>
            </a:r>
            <a:r>
              <a:rPr kumimoji="1" lang="en-US" altLang="ja-JP" sz="2400" b="1" dirty="0" smtClean="0">
                <a:latin typeface="メイリオ" panose="020B0604030504040204" pitchFamily="50" charset="-128"/>
                <a:ea typeface="メイリオ" panose="020B0604030504040204" pitchFamily="50" charset="-128"/>
              </a:rPr>
              <a:t>5,000</a:t>
            </a:r>
            <a:r>
              <a:rPr kumimoji="1" lang="ja-JP" altLang="en-US" sz="2400" b="1" dirty="0" smtClean="0">
                <a:latin typeface="メイリオ" panose="020B0604030504040204" pitchFamily="50" charset="-128"/>
                <a:ea typeface="メイリオ" panose="020B0604030504040204" pitchFamily="50" charset="-128"/>
              </a:rPr>
              <a:t>万円）</a:t>
            </a:r>
            <a:r>
              <a:rPr kumimoji="1" lang="ja-JP" altLang="en-US" sz="2400" b="1" dirty="0">
                <a:latin typeface="メイリオ" panose="020B0604030504040204" pitchFamily="50" charset="-128"/>
                <a:ea typeface="メイリオ" panose="020B0604030504040204" pitchFamily="50" charset="-128"/>
              </a:rPr>
              <a:t>を活用</a:t>
            </a:r>
          </a:p>
        </p:txBody>
      </p:sp>
      <p:sp>
        <p:nvSpPr>
          <p:cNvPr id="18" name="スライド番号プレースホルダー 2"/>
          <p:cNvSpPr>
            <a:spLocks noGrp="1"/>
          </p:cNvSpPr>
          <p:nvPr>
            <p:ph type="sldNum" sz="quarter" idx="12"/>
          </p:nvPr>
        </p:nvSpPr>
        <p:spPr>
          <a:xfrm>
            <a:off x="9584382" y="3425369"/>
            <a:ext cx="710166" cy="383297"/>
          </a:xfrm>
        </p:spPr>
        <p:txBody>
          <a:bodyPr/>
          <a:lstStyle/>
          <a:p>
            <a:fld id="{05A3A06C-717F-4583-9FFA-7517C86E0F03}" type="slidenum">
              <a:rPr kumimoji="1" lang="ja-JP" altLang="en-US" sz="2000" smtClean="0">
                <a:latin typeface="メイリオ" panose="020B0604030504040204" pitchFamily="50" charset="-128"/>
                <a:ea typeface="メイリオ" panose="020B0604030504040204" pitchFamily="50" charset="-128"/>
              </a:rPr>
              <a:t>9</a:t>
            </a:fld>
            <a:endParaRPr kumimoji="1" lang="ja-JP" altLang="en-US"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887017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5830</TotalTime>
  <Words>4332</Words>
  <Application>Microsoft Office PowerPoint</Application>
  <PresentationFormat>ユーザー設定</PresentationFormat>
  <Paragraphs>353</Paragraphs>
  <Slides>40</Slides>
  <Notes>2</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40</vt:i4>
      </vt:variant>
    </vt:vector>
  </HeadingPairs>
  <TitlesOfParts>
    <vt:vector size="52" baseType="lpstr">
      <vt:lpstr>ＭＳ 明朝</vt:lpstr>
      <vt:lpstr>メイリオ</vt:lpstr>
      <vt:lpstr>游ゴシック</vt:lpstr>
      <vt:lpstr>游ゴシック Light</vt:lpstr>
      <vt:lpstr>游明朝</vt:lpstr>
      <vt:lpstr>Arial</vt:lpstr>
      <vt:lpstr>Calibri</vt:lpstr>
      <vt:lpstr>Calibri Light</vt:lpstr>
      <vt:lpstr>Times New Roman</vt:lpstr>
      <vt:lpstr>Wingdings</vt:lpstr>
      <vt:lpstr>Office テーマ</vt:lpstr>
      <vt:lpstr>1_Office テーマ</vt:lpstr>
      <vt:lpstr>新花巻図書館の整備について （R3.2.17）</vt:lpstr>
      <vt:lpstr>　新花巻図書館整備のこれまで</vt:lpstr>
      <vt:lpstr>　新花巻図書館整備のこれまで</vt:lpstr>
      <vt:lpstr>　新花巻図書館整備のこれまで</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・花巻市立地適正化計画（平成28年6月） 　　　　　　　　・・・・・都市機能誘導区域 　　まなび学園周辺  ・新花巻図書館整備基本構想（平成29年8月） 　　　　　　　　　・・・・・・・・・・都市機能誘導区域  ・花巻市図書館複合施設等整備方針検討業務報告書 　　　　　　　　　　　　　「UR報告書」（平成30年6月） 　　　　　　　　　・・・都市機能誘導区域内の土地　 　　　　　　　　　　　 　　「花巻駅東口周辺」「まなび学園周辺」</vt:lpstr>
      <vt:lpstr>・ＪＲ東日本所有地一部　50年定期借地 ・図書館・賃貸住宅・テナント複合施設 ・図書館は市所有 ・テナント・賃貸住宅はＳＰＣ（特定目的会社）所有 　　</vt:lpstr>
      <vt:lpstr>　　　　　　　　　ＪＲ用地（スポーツ用品店敷地） 1　JR東日本　交渉経緯 「平成30年12月市議会において『花巻駅東口周 　辺のＪＲ所有地を有力な候補地』との考え」 　「これまでは『（花城町の）まなび学 　園周辺か駅周辺』などとしており、今回はより具 　体的に示した格好。市とＪＲは具体的な条件など 　について協議に」（18年12月6日岩手日報）  「土地を賃貸借する方向で協力したい。賃貸借条件 　を協議中」（19年12月9日議会一般質問答弁）　 　 「JRは複合施設建設用地を50年間の定期借地で賃貸する 　ことにより花巻市のまちづくりに協力」 　（20年1月29日　新花巻図書館複合施設整備事業構想時）  　 　</vt:lpstr>
      <vt:lpstr>2　反対意見 　　場所自体反対（まなび学園等の意見） 　　土地賃貸借 　　賃貸住宅複合化     </vt:lpstr>
      <vt:lpstr>３　ＪＲ用地についての課題 　①　ＪＲ用地　　　　　　　まなび学園周辺 　②　賃貸住宅等複合化　　　図書館単独 　③　土地の定期賃貸借　　　土地の所有  ４　現状 　・令和２年12月花巻市議会図書館特別委員会 　　　　　　　　　　において図書館及びカフェ　 　・敷地の購入についてＪＲと協議方針 　　　　　　　　　　　　 　・ＪＲ東日本盛岡支社は買取り協議に応じる意向 　　　（今後条件を協議）</vt:lpstr>
      <vt:lpstr>１　概況と課題（平成30年６月：ＵＲ報告書）　 　・まなび学園施設は、老朽化のためいずれ建替必要　　　　　　　　 　・まなび学園、病院跡地含め土地活用のあり方の検討必要 　・総合花巻病院跡地　急傾斜地崩壊区画指定あり 　　　高低差の改善、有効平場の確保、造成計画と工事必要　　　　　　　　　　　   　・交通アクセスの確保　 　　　循環バスや路線バス 　　　駅方面から歩道整備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花巻市</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和司＋功昇</dc:creator>
  <cp:lastModifiedBy>花巻市</cp:lastModifiedBy>
  <cp:revision>445</cp:revision>
  <cp:lastPrinted>2021-01-28T04:42:01Z</cp:lastPrinted>
  <dcterms:created xsi:type="dcterms:W3CDTF">2020-06-24T04:38:19Z</dcterms:created>
  <dcterms:modified xsi:type="dcterms:W3CDTF">2021-02-15T06:38:31Z</dcterms:modified>
</cp:coreProperties>
</file>