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4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9ACB"/>
    <a:srgbClr val="F34FA5"/>
    <a:srgbClr val="EA7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038" y="-1302"/>
      </p:cViewPr>
      <p:guideLst>
        <p:guide orient="horz" pos="3120"/>
        <p:guide pos="21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25BC7CD1-C63E-4390-81EA-5E52983517C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5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56B71164-57DF-4BAF-B20F-281DCB890B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415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0D57-3FBF-4561-9ED7-2E47D696054E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DFF6-CA1F-4E15-842F-00CE00B98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10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0D57-3FBF-4561-9ED7-2E47D696054E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DFF6-CA1F-4E15-842F-00CE00B98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24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0D57-3FBF-4561-9ED7-2E47D696054E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DFF6-CA1F-4E15-842F-00CE00B98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99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0D57-3FBF-4561-9ED7-2E47D696054E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DFF6-CA1F-4E15-842F-00CE00B98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154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0D57-3FBF-4561-9ED7-2E47D696054E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DFF6-CA1F-4E15-842F-00CE00B98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694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0D57-3FBF-4561-9ED7-2E47D696054E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DFF6-CA1F-4E15-842F-00CE00B98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9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0D57-3FBF-4561-9ED7-2E47D696054E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DFF6-CA1F-4E15-842F-00CE00B98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94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0D57-3FBF-4561-9ED7-2E47D696054E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DFF6-CA1F-4E15-842F-00CE00B98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37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0D57-3FBF-4561-9ED7-2E47D696054E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DFF6-CA1F-4E15-842F-00CE00B98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01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0D57-3FBF-4561-9ED7-2E47D696054E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DFF6-CA1F-4E15-842F-00CE00B98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51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0D57-3FBF-4561-9ED7-2E47D696054E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DFF6-CA1F-4E15-842F-00CE00B98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10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80D57-3FBF-4561-9ED7-2E47D696054E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DDFF6-CA1F-4E15-842F-00CE00B98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01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3"/>
          <p:cNvSpPr/>
          <p:nvPr/>
        </p:nvSpPr>
        <p:spPr>
          <a:xfrm>
            <a:off x="279334" y="2678820"/>
            <a:ext cx="6322411" cy="595949"/>
          </a:xfrm>
          <a:prstGeom prst="ellipse">
            <a:avLst/>
          </a:prstGeom>
          <a:gradFill>
            <a:gsLst>
              <a:gs pos="0">
                <a:srgbClr val="F89ACB"/>
              </a:gs>
              <a:gs pos="10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64595" y="191021"/>
            <a:ext cx="6551891" cy="1446550"/>
          </a:xfrm>
          <a:prstGeom prst="rect">
            <a:avLst/>
          </a:prstGeom>
          <a:gradFill flip="none" rotWithShape="1">
            <a:gsLst>
              <a:gs pos="0">
                <a:srgbClr val="F89ACB"/>
              </a:gs>
              <a:gs pos="10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altLang="ja-JP" sz="1200" b="1" spc="50" dirty="0" smtClean="0">
              <a:ln w="0"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b="1" spc="50" dirty="0" smtClean="0">
                <a:ln w="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令和</a:t>
            </a:r>
            <a:r>
              <a:rPr lang="ja-JP" altLang="en-US" sz="2400" b="1" spc="50" dirty="0">
                <a:ln w="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６</a:t>
            </a:r>
            <a:r>
              <a:rPr lang="ja-JP" altLang="en-US" sz="2400" b="1" spc="50" dirty="0" smtClean="0">
                <a:ln w="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年度</a:t>
            </a:r>
            <a:r>
              <a:rPr lang="ja-JP" altLang="en-US" sz="2400" b="1" spc="50" dirty="0">
                <a:ln w="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奨学生募集の</a:t>
            </a:r>
            <a:r>
              <a:rPr lang="ja-JP" altLang="en-US" sz="2400" b="1" spc="50" dirty="0" smtClean="0">
                <a:ln w="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ご案内</a:t>
            </a:r>
            <a:endParaRPr lang="en-US" altLang="ja-JP" sz="2400" b="1" spc="50" dirty="0" smtClean="0">
              <a:ln w="0"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ja-JP" altLang="en-US" sz="2800" b="1" spc="50" dirty="0" err="1" smtClean="0">
                <a:ln w="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はな</a:t>
            </a:r>
            <a:r>
              <a:rPr lang="ja-JP" altLang="en-US" sz="2800" b="1" spc="50" dirty="0" smtClean="0">
                <a:ln w="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まき夢応援奨学</a:t>
            </a:r>
            <a:r>
              <a:rPr lang="ja-JP" altLang="en-US" sz="2800" b="1" spc="50" dirty="0">
                <a:ln w="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金（返還</a:t>
            </a:r>
            <a:r>
              <a:rPr lang="ja-JP" altLang="en-US" sz="2800" b="1" spc="50" dirty="0" smtClean="0">
                <a:ln w="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免除型）</a:t>
            </a:r>
            <a:endParaRPr lang="en-US" altLang="ja-JP" sz="2800" b="1" spc="50" dirty="0" smtClean="0">
              <a:ln w="0"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en-US" altLang="ja-JP" sz="1200" b="1" spc="50" dirty="0">
              <a:ln w="0"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9334" y="1857609"/>
            <a:ext cx="6345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令和６年度に大学等に進学する高校３年生等を対象とする「はなまき夢応援奨学金」の奨学生の募集を行います。令和６年度に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経済的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理由により就学が困難な学生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をさら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広く支援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ために制度を次のとおり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拡充します。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横巻き 14"/>
          <p:cNvSpPr/>
          <p:nvPr/>
        </p:nvSpPr>
        <p:spPr>
          <a:xfrm>
            <a:off x="164595" y="2476492"/>
            <a:ext cx="6715782" cy="921574"/>
          </a:xfrm>
          <a:prstGeom prst="horizontalScroll">
            <a:avLst/>
          </a:prstGeom>
          <a:noFill/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拡充した点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・日本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学生支援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機構給付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奨学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金の収入要件を満たす方を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新たに対象者に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追加</a:t>
            </a:r>
            <a:endParaRPr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・貸与額を月額３万円以内に増額</a:t>
            </a:r>
            <a:endParaRPr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・入学後（在学中）の申請も可能とした　　</a:t>
            </a:r>
            <a:endParaRPr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AutoShape 89"/>
          <p:cNvSpPr>
            <a:spLocks noChangeArrowheads="1"/>
          </p:cNvSpPr>
          <p:nvPr/>
        </p:nvSpPr>
        <p:spPr bwMode="auto">
          <a:xfrm>
            <a:off x="3916680" y="3499832"/>
            <a:ext cx="2815196" cy="706051"/>
          </a:xfrm>
          <a:prstGeom prst="foldedCorner">
            <a:avLst>
              <a:gd name="adj" fmla="val 28573"/>
            </a:avLst>
          </a:prstGeom>
          <a:gradFill>
            <a:gsLst>
              <a:gs pos="0">
                <a:srgbClr val="F89ACB"/>
              </a:gs>
              <a:gs pos="10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</a:gradFill>
          <a:ln w="635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6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2160" tIns="8890" rIns="92160" bIns="8890" anchor="t" anchorCtr="0" upright="1">
            <a:noAutofit/>
          </a:bodyPr>
          <a:lstStyle/>
          <a:p>
            <a:pPr algn="ctr">
              <a:lnSpc>
                <a:spcPts val="3000"/>
              </a:lnSpc>
              <a:spcAft>
                <a:spcPts val="0"/>
              </a:spcAft>
            </a:pPr>
            <a:r>
              <a:rPr lang="ja-JP" altLang="en-US" sz="1600" b="1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貸与額</a:t>
            </a:r>
            <a:endParaRPr lang="en-US" altLang="ja-JP" sz="160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</a:pPr>
            <a:r>
              <a:rPr lang="ja-JP" altLang="en-US" sz="1050" b="1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月額３万円以内</a:t>
            </a:r>
            <a:r>
              <a:rPr lang="ja-JP" altLang="en-US" sz="105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（無利子）</a:t>
            </a:r>
            <a:endParaRPr lang="ja-JP" altLang="en-US" sz="1050" kern="100" dirty="0" smtClean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8" name="AutoShape 89"/>
          <p:cNvSpPr>
            <a:spLocks noChangeArrowheads="1"/>
          </p:cNvSpPr>
          <p:nvPr/>
        </p:nvSpPr>
        <p:spPr bwMode="auto">
          <a:xfrm>
            <a:off x="3916680" y="4296626"/>
            <a:ext cx="2815195" cy="707600"/>
          </a:xfrm>
          <a:prstGeom prst="foldedCorner">
            <a:avLst>
              <a:gd name="adj" fmla="val 30454"/>
            </a:avLst>
          </a:prstGeom>
          <a:gradFill>
            <a:gsLst>
              <a:gs pos="0">
                <a:srgbClr val="F89ACB"/>
              </a:gs>
              <a:gs pos="10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</a:gradFill>
          <a:ln w="635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6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2160" tIns="8890" rIns="92160" bIns="8890" anchor="t" anchorCtr="0" upright="1">
            <a:noAutofit/>
          </a:bodyPr>
          <a:lstStyle/>
          <a:p>
            <a:pPr algn="ctr">
              <a:lnSpc>
                <a:spcPts val="3000"/>
              </a:lnSpc>
              <a:spcAft>
                <a:spcPts val="0"/>
              </a:spcAft>
            </a:pPr>
            <a:r>
              <a:rPr lang="ja-JP" altLang="en-US" sz="1600" b="1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貸与期間</a:t>
            </a:r>
            <a:endParaRPr lang="en-US" altLang="ja-JP" sz="160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</a:pPr>
            <a:r>
              <a:rPr lang="ja-JP" altLang="en-US" sz="105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奨学生</a:t>
            </a:r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採用</a:t>
            </a:r>
            <a:r>
              <a:rPr lang="ja-JP" altLang="en-US" sz="105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時～正規の</a:t>
            </a:r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修学期間</a:t>
            </a:r>
            <a:endParaRPr lang="ja-JP" altLang="en-US" sz="1050" kern="100" dirty="0" smtClean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" name="AutoShape 89"/>
          <p:cNvSpPr>
            <a:spLocks noChangeArrowheads="1"/>
          </p:cNvSpPr>
          <p:nvPr/>
        </p:nvSpPr>
        <p:spPr bwMode="auto">
          <a:xfrm>
            <a:off x="3916680" y="5107850"/>
            <a:ext cx="2815195" cy="1795871"/>
          </a:xfrm>
          <a:prstGeom prst="foldedCorner">
            <a:avLst>
              <a:gd name="adj" fmla="val 14193"/>
            </a:avLst>
          </a:prstGeom>
          <a:gradFill>
            <a:gsLst>
              <a:gs pos="0">
                <a:srgbClr val="F89ACB"/>
              </a:gs>
              <a:gs pos="10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</a:gradFill>
          <a:ln w="635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6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2160" tIns="8890" rIns="92160" bIns="8890" anchor="t" anchorCtr="0" upright="1">
            <a:noAutofit/>
          </a:bodyPr>
          <a:lstStyle/>
          <a:p>
            <a:pPr algn="ctr">
              <a:lnSpc>
                <a:spcPts val="3000"/>
              </a:lnSpc>
              <a:spcAft>
                <a:spcPts val="0"/>
              </a:spcAft>
            </a:pPr>
            <a:r>
              <a:rPr lang="ja-JP" altLang="en-US" sz="16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返還免除となる場合</a:t>
            </a:r>
            <a:endParaRPr lang="en-US" altLang="ja-JP" sz="1600" b="1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lang="ja-JP" altLang="en-US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学校を卒業してから</a:t>
            </a:r>
            <a:r>
              <a:rPr lang="en-US" altLang="ja-JP" sz="10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0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年以上</a:t>
            </a:r>
            <a:r>
              <a:rPr lang="en-US" altLang="ja-JP" sz="10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15</a:t>
            </a:r>
            <a:r>
              <a:rPr lang="ja-JP" altLang="en-US" sz="10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年以内の期間で返還計画を立てていただき、計画期間のうち</a:t>
            </a:r>
            <a:r>
              <a:rPr lang="ja-JP" altLang="en-US" sz="1000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市内に居住している期間は返還が免除</a:t>
            </a:r>
            <a:r>
              <a:rPr lang="ja-JP" altLang="en-US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となります。</a:t>
            </a:r>
            <a:endParaRPr lang="en-US" altLang="ja-JP" sz="10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lang="ja-JP" altLang="en-US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（市外に転出した期間があればその期間について返還が必要）</a:t>
            </a:r>
            <a:endParaRPr lang="en-US" altLang="ja-JP" sz="10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72290" y="7017047"/>
            <a:ext cx="6559586" cy="273376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＜申請書類入手方法＞</a:t>
            </a:r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・市役所窓口（学務管理課、本庁市民登録課、大迫・東和総合支所市民サービス課）で受け取り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・花巻市ホームページ（トップページ＞子育て・教育＞教育委員会＞奨学金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制度・就学支援＞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奨学金制度＞令和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６年度は</a:t>
            </a:r>
            <a:r>
              <a:rPr lang="ja-JP" altLang="en-US" sz="11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まき夢応援奨学金新規募集のお知らせ）からダウンロード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学校長の推薦書など準備に期間を要する書類がありますので、お早めにご準備ください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＜申請・お問い合わせ先＞</a:t>
            </a:r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花巻市教育委員会学務管理課（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学務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係）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電話番号：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0198-41-3144</a:t>
            </a:r>
          </a:p>
          <a:p>
            <a:pPr>
              <a:lnSpc>
                <a:spcPts val="16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住所：花巻市石鳥谷町八幡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4-161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石鳥谷総合支所２階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u="wavy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学務管理課窓口へ直接持参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（事情により郵送を希望する場合はご相談ください）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＜申請期間＞</a:t>
            </a:r>
            <a:endParaRPr lang="en-US" altLang="ja-JP" sz="9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9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令和６年１月４日（木）～３月</a:t>
            </a:r>
            <a:r>
              <a:rPr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日（金）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（土日祝を除く）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266" y="8454395"/>
            <a:ext cx="926480" cy="1167977"/>
          </a:xfrm>
          <a:prstGeom prst="rect">
            <a:avLst/>
          </a:prstGeom>
          <a:effectLst/>
        </p:spPr>
      </p:pic>
      <p:sp>
        <p:nvSpPr>
          <p:cNvPr id="3" name="正方形/長方形 2"/>
          <p:cNvSpPr/>
          <p:nvPr/>
        </p:nvSpPr>
        <p:spPr>
          <a:xfrm>
            <a:off x="172291" y="1750896"/>
            <a:ext cx="6544195" cy="163084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AutoShape 89"/>
          <p:cNvSpPr>
            <a:spLocks noChangeArrowheads="1"/>
          </p:cNvSpPr>
          <p:nvPr/>
        </p:nvSpPr>
        <p:spPr bwMode="auto">
          <a:xfrm>
            <a:off x="172292" y="3495069"/>
            <a:ext cx="3660567" cy="3408652"/>
          </a:xfrm>
          <a:prstGeom prst="foldedCorner">
            <a:avLst>
              <a:gd name="adj" fmla="val 7121"/>
            </a:avLst>
          </a:prstGeom>
          <a:gradFill>
            <a:gsLst>
              <a:gs pos="0">
                <a:srgbClr val="F89ACB"/>
              </a:gs>
              <a:gs pos="10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</a:gradFill>
          <a:ln w="635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6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2160" tIns="8890" rIns="92160" bIns="8890" anchor="t" anchorCtr="0" upright="1">
            <a:noAutofit/>
          </a:bodyPr>
          <a:lstStyle/>
          <a:p>
            <a:pPr algn="ctr">
              <a:lnSpc>
                <a:spcPts val="3000"/>
              </a:lnSpc>
              <a:spcAft>
                <a:spcPts val="0"/>
              </a:spcAft>
            </a:pPr>
            <a:r>
              <a:rPr lang="ja-JP" altLang="en-US" sz="1600" b="1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対象者</a:t>
            </a:r>
            <a:endParaRPr lang="en-US" altLang="ja-JP" sz="160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</a:pPr>
            <a:r>
              <a:rPr lang="ja-JP" altLang="en-US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次</a:t>
            </a: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の①～⑤のいずれかに該当し、要件をすべて</a:t>
            </a:r>
            <a:r>
              <a:rPr lang="ja-JP" altLang="en-US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満たす方</a:t>
            </a:r>
            <a:endParaRPr lang="ja-JP" altLang="en-US" sz="10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</a:pP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①生活保護世帯</a:t>
            </a:r>
            <a:r>
              <a:rPr lang="ja-JP" altLang="en-US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の方</a:t>
            </a:r>
            <a:endParaRPr lang="ja-JP" altLang="en-US" sz="10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</a:pP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②児童養護施設に入所して</a:t>
            </a:r>
            <a:r>
              <a:rPr lang="ja-JP" altLang="en-US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いる方</a:t>
            </a:r>
            <a:endParaRPr lang="ja-JP" altLang="en-US" sz="10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</a:pP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③</a:t>
            </a:r>
            <a:r>
              <a:rPr lang="ja-JP" altLang="en-US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特別</a:t>
            </a: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支援学校高等部に在籍して</a:t>
            </a:r>
            <a:r>
              <a:rPr lang="ja-JP" altLang="en-US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いる方</a:t>
            </a:r>
            <a:endParaRPr lang="ja-JP" altLang="en-US" sz="10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④日本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学生支援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機構給付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奨学金に採択された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方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⑤</a:t>
            </a:r>
            <a:r>
              <a:rPr lang="ja-JP" altLang="en-US" sz="11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日本学生支援機構給付奨学金の収入要件を満たす方</a:t>
            </a:r>
            <a:endParaRPr lang="ja-JP" altLang="en-US" sz="11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en-US" altLang="ja-JP" sz="10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0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要件</a:t>
            </a:r>
            <a:r>
              <a:rPr lang="en-US" altLang="ja-JP" sz="10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</a:t>
            </a: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0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・保護者の住所が花巻市内にあること</a:t>
            </a: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sz="10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市内の児童養護施設に入所している対象者の場合、保護者の住所が市外でも可）</a:t>
            </a: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0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・高校などを卒業後、令和</a:t>
            </a:r>
            <a:r>
              <a:rPr lang="en-US" altLang="ja-JP" sz="10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6</a:t>
            </a:r>
            <a:r>
              <a:rPr lang="ja-JP" altLang="en-US" sz="10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10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lang="ja-JP" altLang="en-US" sz="10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月に大学・短期大学・専修学校専門課程などに進学する又は</a:t>
            </a:r>
            <a:r>
              <a:rPr lang="ja-JP" altLang="en-US" sz="1000" b="1" u="sng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在学中であること</a:t>
            </a:r>
            <a:endParaRPr lang="en-US" altLang="ja-JP" sz="1000" b="1" u="sng" kern="100" dirty="0" smtClean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・中学校を卒業後、令和</a:t>
            </a:r>
            <a:r>
              <a:rPr lang="en-US" altLang="ja-JP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6</a:t>
            </a:r>
            <a:r>
              <a:rPr lang="ja-JP" altLang="en-US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lang="ja-JP" altLang="en-US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月に高等専門学校・４年以上の修学期間がある高等学校に進学する又は</a:t>
            </a:r>
            <a:r>
              <a:rPr lang="ja-JP" altLang="en-US" sz="1000" b="1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在学中であること</a:t>
            </a:r>
            <a:endParaRPr lang="ja-JP" altLang="en-US" sz="1000" b="1" u="sng" kern="100" dirty="0" smtClean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0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・卒業後に市内に居住する意志があること</a:t>
            </a:r>
          </a:p>
        </p:txBody>
      </p:sp>
    </p:spTree>
    <p:extLst>
      <p:ext uri="{BB962C8B-B14F-4D97-AF65-F5344CB8AC3E}">
        <p14:creationId xmlns:p14="http://schemas.microsoft.com/office/powerpoint/2010/main" val="904337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356</TotalTime>
  <Words>561</Words>
  <Application>Microsoft Office PowerPoint</Application>
  <PresentationFormat>A4 210 x 297 mm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Theme</vt:lpstr>
      <vt:lpstr>PowerPoint プレゼンテーション</vt:lpstr>
    </vt:vector>
  </TitlesOfParts>
  <Company>花巻市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花巻市</dc:creator>
  <cp:lastModifiedBy>田中　祐</cp:lastModifiedBy>
  <cp:revision>41</cp:revision>
  <cp:lastPrinted>2024-02-08T05:17:21Z</cp:lastPrinted>
  <dcterms:created xsi:type="dcterms:W3CDTF">2021-01-27T04:35:06Z</dcterms:created>
  <dcterms:modified xsi:type="dcterms:W3CDTF">2024-02-08T05:37:57Z</dcterms:modified>
</cp:coreProperties>
</file>