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4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ACB"/>
    <a:srgbClr val="F34FA5"/>
    <a:srgbClr val="EA7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312" y="-1590"/>
      </p:cViewPr>
      <p:guideLst>
        <p:guide orient="horz" pos="3120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25BC7CD1-C63E-4390-81EA-5E52983517C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56B71164-57DF-4BAF-B20F-281DCB890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41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10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24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99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15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69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9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94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37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01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51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102862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80D57-3FBF-4561-9ED7-2E47D696054E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DDFF6-CA1F-4E15-842F-00CE00B98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01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/>
          <p:cNvSpPr/>
          <p:nvPr/>
        </p:nvSpPr>
        <p:spPr>
          <a:xfrm>
            <a:off x="279334" y="2580902"/>
            <a:ext cx="6322411" cy="852846"/>
          </a:xfrm>
          <a:prstGeom prst="ellipse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64595" y="191021"/>
            <a:ext cx="6551891" cy="144655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1200" b="1" spc="50" dirty="0" smtClean="0">
              <a:ln w="0"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 spc="50" dirty="0" smtClean="0">
                <a:ln w="0"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奨学金返還補助制度の</a:t>
            </a:r>
            <a:r>
              <a:rPr lang="ja-JP" altLang="en-US" sz="2400" b="1" spc="50" dirty="0" smtClean="0">
                <a:ln w="0"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ご案内</a:t>
            </a:r>
            <a:endParaRPr lang="en-US" altLang="ja-JP" sz="2400" b="1" spc="50" dirty="0" smtClean="0">
              <a:ln w="0"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ja-JP" altLang="en-US" sz="2800" b="1" spc="50" dirty="0" smtClean="0">
                <a:ln w="0"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花巻市ふるさと奨学生定着事業補助金</a:t>
            </a:r>
            <a:endParaRPr lang="en-US" altLang="ja-JP" sz="2800" b="1" spc="50" dirty="0" smtClean="0">
              <a:ln w="0"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US" altLang="ja-JP" sz="1200" b="1" spc="50" dirty="0">
              <a:ln w="0"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9334" y="1857609"/>
            <a:ext cx="6345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花巻市では、該当する学校を卒業後、市内に住所を有している方の奨学金返還を補助する制度として、「花巻市ふるさと奨学生定着事業補助金」を実施しています。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令和６年４月から奨学金返還を開始する方を対象に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制度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を次のとおり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拡充します。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横巻き 14"/>
          <p:cNvSpPr/>
          <p:nvPr/>
        </p:nvSpPr>
        <p:spPr>
          <a:xfrm>
            <a:off x="164595" y="2450143"/>
            <a:ext cx="6715782" cy="921574"/>
          </a:xfrm>
          <a:prstGeom prst="horizontalScroll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拡充した点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・対象となる学校を「市内大学」から市内外の専門学校、短大等も含む「大学　　　　　　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等」に拡充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AutoShape 89"/>
          <p:cNvSpPr>
            <a:spLocks noChangeArrowheads="1"/>
          </p:cNvSpPr>
          <p:nvPr/>
        </p:nvSpPr>
        <p:spPr bwMode="auto">
          <a:xfrm>
            <a:off x="3901289" y="3883569"/>
            <a:ext cx="2815196" cy="706051"/>
          </a:xfrm>
          <a:prstGeom prst="foldedCorner">
            <a:avLst>
              <a:gd name="adj" fmla="val 28573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</a:gradFill>
          <a:ln w="635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6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2160" tIns="8890" rIns="92160" bIns="8890" anchor="t" anchorCtr="0" upright="1">
            <a:noAutofit/>
          </a:bodyPr>
          <a:lstStyle/>
          <a:p>
            <a:pPr algn="ctr">
              <a:lnSpc>
                <a:spcPts val="3000"/>
              </a:lnSpc>
              <a:spcAft>
                <a:spcPts val="0"/>
              </a:spcAft>
            </a:pPr>
            <a:r>
              <a:rPr lang="ja-JP" altLang="en-US" sz="16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補助</a:t>
            </a:r>
            <a:r>
              <a:rPr lang="ja-JP" altLang="en-US" sz="16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額</a:t>
            </a:r>
            <a:endParaRPr lang="en-US" altLang="ja-JP" sz="16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ja-JP" altLang="en-US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返還月額の２分の１以内</a:t>
            </a:r>
            <a:endParaRPr lang="ja-JP" altLang="en-US" sz="1200" kern="10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AutoShape 89"/>
          <p:cNvSpPr>
            <a:spLocks noChangeArrowheads="1"/>
          </p:cNvSpPr>
          <p:nvPr/>
        </p:nvSpPr>
        <p:spPr bwMode="auto">
          <a:xfrm>
            <a:off x="3901290" y="4784427"/>
            <a:ext cx="2815195" cy="1170724"/>
          </a:xfrm>
          <a:prstGeom prst="foldedCorner">
            <a:avLst>
              <a:gd name="adj" fmla="val 30454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</a:gradFill>
          <a:ln w="635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6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2160" tIns="8890" rIns="92160" bIns="8890" anchor="t" anchorCtr="0" upright="1">
            <a:noAutofit/>
          </a:bodyPr>
          <a:lstStyle/>
          <a:p>
            <a:pPr algn="ctr">
              <a:lnSpc>
                <a:spcPts val="3000"/>
              </a:lnSpc>
              <a:spcAft>
                <a:spcPts val="0"/>
              </a:spcAft>
            </a:pPr>
            <a:r>
              <a:rPr lang="ja-JP" altLang="en-US" sz="16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補助</a:t>
            </a:r>
            <a:r>
              <a:rPr lang="ja-JP" altLang="en-US" sz="16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期間</a:t>
            </a:r>
            <a:endParaRPr lang="en-US" altLang="ja-JP" sz="16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学校を卒業してから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年以内の期間で返還計画を立てていただき、計画期間のうち市内に居住している期間</a:t>
            </a:r>
            <a:endParaRPr lang="ja-JP" altLang="en-US" sz="1200" kern="10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AutoShape 89"/>
          <p:cNvSpPr>
            <a:spLocks noChangeArrowheads="1"/>
          </p:cNvSpPr>
          <p:nvPr/>
        </p:nvSpPr>
        <p:spPr bwMode="auto">
          <a:xfrm>
            <a:off x="3901291" y="6149958"/>
            <a:ext cx="2815195" cy="1541099"/>
          </a:xfrm>
          <a:prstGeom prst="foldedCorner">
            <a:avLst>
              <a:gd name="adj" fmla="val 14193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</a:gradFill>
          <a:ln w="635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6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2160" tIns="8890" rIns="92160" bIns="8890" anchor="t" anchorCtr="0" upright="1">
            <a:noAutofit/>
          </a:bodyPr>
          <a:lstStyle/>
          <a:p>
            <a:pPr algn="ctr">
              <a:lnSpc>
                <a:spcPts val="3000"/>
              </a:lnSpc>
              <a:spcAft>
                <a:spcPts val="0"/>
              </a:spcAft>
            </a:pP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補助取消</a:t>
            </a: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と</a:t>
            </a: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なる場合</a:t>
            </a:r>
            <a:endParaRPr lang="en-US" altLang="ja-JP" sz="16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上記補助期間内に、市外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に転出した期間があればその期間に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ついては補助対象外となる。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再転入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すればあらためて補助対象となる。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04675" y="8181975"/>
            <a:ext cx="6559586" cy="1162050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</a:gradFill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申請・お問い合わせ先＞</a:t>
            </a:r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花巻市教育委員会学務管理課（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学務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係）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電話番号：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0198-41-3144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住所：花巻市石鳥谷町八幡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4-161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石鳥谷総合支所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２階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2291" y="1750896"/>
            <a:ext cx="6544195" cy="193765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AutoShape 89"/>
          <p:cNvSpPr>
            <a:spLocks noChangeArrowheads="1"/>
          </p:cNvSpPr>
          <p:nvPr/>
        </p:nvSpPr>
        <p:spPr bwMode="auto">
          <a:xfrm>
            <a:off x="164595" y="3883360"/>
            <a:ext cx="3660567" cy="3801609"/>
          </a:xfrm>
          <a:prstGeom prst="foldedCorner">
            <a:avLst>
              <a:gd name="adj" fmla="val 7121"/>
            </a:avLst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</a:gradFill>
          <a:ln w="635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6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2160" tIns="8890" rIns="92160" bIns="8890" anchor="t" anchorCtr="0" upright="1">
            <a:noAutofit/>
          </a:bodyPr>
          <a:lstStyle/>
          <a:p>
            <a:pPr algn="ctr">
              <a:lnSpc>
                <a:spcPts val="3000"/>
              </a:lnSpc>
              <a:spcAft>
                <a:spcPts val="0"/>
              </a:spcAft>
            </a:pPr>
            <a:r>
              <a:rPr lang="ja-JP" altLang="en-US" sz="1600" b="1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対象者</a:t>
            </a:r>
            <a:endParaRPr lang="en-US" altLang="ja-JP" sz="16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次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の要件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をすべて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満たす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方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en-US" altLang="ja-JP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月までに返還が開始している方</a:t>
            </a:r>
            <a:endParaRPr lang="ja-JP" altLang="en-US" sz="1200" b="1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①</a:t>
            </a:r>
            <a:r>
              <a:rPr lang="ja-JP" altLang="en-US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市内</a:t>
            </a:r>
            <a:r>
              <a:rPr lang="ja-JP" altLang="en-US" sz="1200" b="1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大学</a:t>
            </a:r>
            <a:r>
              <a:rPr lang="ja-JP" altLang="en-US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を卒業後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、市内に住所を有している方</a:t>
            </a:r>
            <a:endParaRPr lang="ja-JP" altLang="en-US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②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前年度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の市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税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滞納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していない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方</a:t>
            </a:r>
            <a:endParaRPr lang="ja-JP" altLang="en-US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③３か月以内に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奨学金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返還金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の滞納がない方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endParaRPr lang="ja-JP" altLang="en-US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月以降に返還が開始する方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市内外の大学、短大、専門学校等を卒業後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、市内に住所を有している方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②前年度の市税を滞納していない方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③奨学金返還金の滞納がない方</a:t>
            </a:r>
            <a:endParaRPr lang="en-US" altLang="ja-JP" sz="1200" b="1" u="sng" kern="10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337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340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Theme</vt:lpstr>
      <vt:lpstr>PowerPoint プレゼンテーション</vt:lpstr>
    </vt:vector>
  </TitlesOfParts>
  <Company>花巻市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花巻市</dc:creator>
  <cp:lastModifiedBy>田中　祐</cp:lastModifiedBy>
  <cp:revision>43</cp:revision>
  <cp:lastPrinted>2024-02-08T05:17:21Z</cp:lastPrinted>
  <dcterms:created xsi:type="dcterms:W3CDTF">2021-01-27T04:35:06Z</dcterms:created>
  <dcterms:modified xsi:type="dcterms:W3CDTF">2024-03-27T05:31:37Z</dcterms:modified>
</cp:coreProperties>
</file>