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99"/>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95" autoAdjust="0"/>
    <p:restoredTop sz="94660"/>
  </p:normalViewPr>
  <p:slideViewPr>
    <p:cSldViewPr snapToGrid="0">
      <p:cViewPr>
        <p:scale>
          <a:sx n="142" d="100"/>
          <a:sy n="142" d="100"/>
        </p:scale>
        <p:origin x="432" y="-51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97AD5EE-1EFB-4785-BF4A-C1C68D0E68EA}" type="datetimeFigureOut">
              <a:rPr kumimoji="1" lang="ja-JP" altLang="en-US" smtClean="0"/>
              <a:t>2023/4/11</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A72956B-0B9F-4461-8A59-037050F0C62C}" type="slidenum">
              <a:rPr kumimoji="1" lang="ja-JP" altLang="en-US" smtClean="0"/>
              <a:t>‹#›</a:t>
            </a:fld>
            <a:endParaRPr kumimoji="1" lang="ja-JP" altLang="en-US"/>
          </a:p>
        </p:txBody>
      </p:sp>
    </p:spTree>
    <p:extLst>
      <p:ext uri="{BB962C8B-B14F-4D97-AF65-F5344CB8AC3E}">
        <p14:creationId xmlns:p14="http://schemas.microsoft.com/office/powerpoint/2010/main" val="16560169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81857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21160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186298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225320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72547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14805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31391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28835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429128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191933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2BDDAA8-C34F-4C28-A04D-A24659F99A59}" type="datetimeFigureOut">
              <a:rPr kumimoji="1" lang="ja-JP" altLang="en-US" smtClean="0"/>
              <a:t>2023/4/11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382300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2BDDAA8-C34F-4C28-A04D-A24659F99A59}" type="datetimeFigureOut">
              <a:rPr kumimoji="1" lang="ja-JP" altLang="en-US" smtClean="0"/>
              <a:t>2023/4/11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A6D33BC-B2A5-4046-A0CE-452967004645}" type="slidenum">
              <a:rPr kumimoji="1" lang="ja-JP" altLang="en-US" smtClean="0"/>
              <a:t>‹#›</a:t>
            </a:fld>
            <a:endParaRPr kumimoji="1" lang="ja-JP" altLang="en-US"/>
          </a:p>
        </p:txBody>
      </p:sp>
    </p:spTree>
    <p:extLst>
      <p:ext uri="{BB962C8B-B14F-4D97-AF65-F5344CB8AC3E}">
        <p14:creationId xmlns:p14="http://schemas.microsoft.com/office/powerpoint/2010/main" val="2071635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335844" y="295306"/>
            <a:ext cx="6186309" cy="954107"/>
          </a:xfrm>
          <a:prstGeom prst="rect">
            <a:avLst/>
          </a:prstGeom>
          <a:noFill/>
        </p:spPr>
        <p:txBody>
          <a:bodyPr wrap="none" rtlCol="0">
            <a:spAutoFit/>
          </a:bodyPr>
          <a:lstStyle/>
          <a:p>
            <a:pPr algn="ctr"/>
            <a:r>
              <a:rPr lang="ja-JP" altLang="en-US" sz="3600" b="1" dirty="0">
                <a:latin typeface="HG丸ｺﾞｼｯｸM-PRO" panose="020F0600000000000000" pitchFamily="50" charset="-128"/>
                <a:ea typeface="HG丸ｺﾞｼｯｸM-PRO" panose="020F0600000000000000" pitchFamily="50" charset="-128"/>
              </a:rPr>
              <a:t>里</a:t>
            </a:r>
            <a:r>
              <a:rPr lang="ja-JP" altLang="en-US" sz="3600" b="1" dirty="0" smtClean="0">
                <a:latin typeface="HG丸ｺﾞｼｯｸM-PRO" panose="020F0600000000000000" pitchFamily="50" charset="-128"/>
                <a:ea typeface="HG丸ｺﾞｼｯｸM-PRO" panose="020F0600000000000000" pitchFamily="50" charset="-128"/>
              </a:rPr>
              <a:t>山林の手入れをしませんか</a:t>
            </a:r>
            <a:endParaRPr lang="en-US" altLang="ja-JP" sz="3600" b="1" dirty="0" smtClean="0">
              <a:latin typeface="HG丸ｺﾞｼｯｸM-PRO" panose="020F0600000000000000" pitchFamily="50" charset="-128"/>
              <a:ea typeface="HG丸ｺﾞｼｯｸM-PRO" panose="020F0600000000000000" pitchFamily="50" charset="-128"/>
            </a:endParaRPr>
          </a:p>
          <a:p>
            <a:pPr algn="ctr"/>
            <a:r>
              <a:rPr lang="ja-JP" altLang="en-US" sz="2000" dirty="0" smtClean="0">
                <a:latin typeface="HG丸ｺﾞｼｯｸM-PRO" panose="020F0600000000000000" pitchFamily="50" charset="-128"/>
                <a:ea typeface="HG丸ｺﾞｼｯｸM-PRO" panose="020F0600000000000000" pitchFamily="50" charset="-128"/>
              </a:rPr>
              <a:t>「花巻市里山整備活動支援交付金」のご案内</a:t>
            </a:r>
            <a:endParaRPr lang="en-US" altLang="ja-JP" sz="2000" dirty="0">
              <a:latin typeface="HG丸ｺﾞｼｯｸM-PRO" panose="020F0600000000000000" pitchFamily="50" charset="-128"/>
              <a:ea typeface="HG丸ｺﾞｼｯｸM-PRO" panose="020F0600000000000000" pitchFamily="50" charset="-128"/>
            </a:endParaRPr>
          </a:p>
        </p:txBody>
      </p:sp>
      <p:grpSp>
        <p:nvGrpSpPr>
          <p:cNvPr id="14" name="グループ化 13"/>
          <p:cNvGrpSpPr/>
          <p:nvPr/>
        </p:nvGrpSpPr>
        <p:grpSpPr>
          <a:xfrm>
            <a:off x="335844" y="2788370"/>
            <a:ext cx="6161435" cy="1200329"/>
            <a:chOff x="334615" y="888758"/>
            <a:chExt cx="6161435" cy="1200329"/>
          </a:xfrm>
        </p:grpSpPr>
        <p:sp>
          <p:nvSpPr>
            <p:cNvPr id="27" name="テキスト ボックス 26"/>
            <p:cNvSpPr txBox="1"/>
            <p:nvPr/>
          </p:nvSpPr>
          <p:spPr>
            <a:xfrm>
              <a:off x="334615" y="888758"/>
              <a:ext cx="6161435" cy="1200329"/>
            </a:xfrm>
            <a:prstGeom prst="rect">
              <a:avLst/>
            </a:prstGeom>
            <a:noFill/>
            <a:ln w="3175">
              <a:solidFill>
                <a:schemeClr val="tx1"/>
              </a:solidFill>
              <a:prstDash val="sysDot"/>
            </a:ln>
          </p:spPr>
          <p:txBody>
            <a:bodyPr wrap="square" rtlCol="0">
              <a:spAutoFit/>
            </a:bodyPr>
            <a:lstStyle/>
            <a:p>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b="1" u="sng" dirty="0" smtClean="0">
                <a:latin typeface="HG丸ｺﾞｼｯｸM-PRO" panose="020F0600000000000000" pitchFamily="50" charset="-128"/>
                <a:ea typeface="HG丸ｺﾞｼｯｸM-PRO" panose="020F0600000000000000" pitchFamily="50" charset="-128"/>
              </a:endParaRPr>
            </a:p>
            <a:p>
              <a:endParaRPr lang="en-US" altLang="ja-JP" sz="1200" b="1" u="sng" dirty="0" smtClean="0">
                <a:latin typeface="HG丸ｺﾞｼｯｸM-PRO" panose="020F0600000000000000" pitchFamily="50" charset="-128"/>
                <a:ea typeface="HG丸ｺﾞｼｯｸM-PRO" panose="020F0600000000000000" pitchFamily="50" charset="-128"/>
              </a:endParaRPr>
            </a:p>
            <a:p>
              <a:r>
                <a:rPr lang="en-US" altLang="ja-JP" sz="1200" b="1" u="sng" dirty="0" smtClean="0">
                  <a:latin typeface="HG丸ｺﾞｼｯｸM-PRO" panose="020F0600000000000000" pitchFamily="50" charset="-128"/>
                  <a:ea typeface="HG丸ｺﾞｼｯｸM-PRO" panose="020F0600000000000000" pitchFamily="50" charset="-128"/>
                </a:rPr>
                <a:t>Ⅰ</a:t>
              </a:r>
              <a:r>
                <a:rPr lang="ja-JP" altLang="en-US" sz="1200" b="1" u="sng" dirty="0" smtClean="0">
                  <a:latin typeface="HG丸ｺﾞｼｯｸM-PRO" panose="020F0600000000000000" pitchFamily="50" charset="-128"/>
                  <a:ea typeface="HG丸ｺﾞｼｯｸM-PRO" panose="020F0600000000000000" pitchFamily="50" charset="-128"/>
                </a:rPr>
                <a:t>　里山保全</a:t>
              </a:r>
              <a:r>
                <a:rPr lang="ja-JP" altLang="en-US" sz="1200" b="1" u="sng" dirty="0">
                  <a:latin typeface="HG丸ｺﾞｼｯｸM-PRO" panose="020F0600000000000000" pitchFamily="50" charset="-128"/>
                  <a:ea typeface="HG丸ｺﾞｼｯｸM-PRO" panose="020F0600000000000000" pitchFamily="50" charset="-128"/>
                </a:rPr>
                <a:t>作業研修支援</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smtClean="0">
                  <a:latin typeface="HG丸ｺﾞｼｯｸM-PRO" panose="020F0600000000000000" pitchFamily="50" charset="-128"/>
                  <a:ea typeface="HG丸ｺﾞｼｯｸM-PRO" panose="020F0600000000000000" pitchFamily="50" charset="-128"/>
                </a:rPr>
                <a:t>団体の構成員が里山林を手入れする方法を学ぶための研修会の実施を</a:t>
              </a:r>
              <a:r>
                <a:rPr lang="ja-JP" altLang="en-US" sz="1200" b="1" dirty="0">
                  <a:latin typeface="HG丸ｺﾞｼｯｸM-PRO" panose="020F0600000000000000" pitchFamily="50" charset="-128"/>
                  <a:ea typeface="HG丸ｺﾞｼｯｸM-PRO" panose="020F0600000000000000" pitchFamily="50" charset="-128"/>
                </a:rPr>
                <a:t>支援します</a:t>
              </a:r>
              <a:r>
                <a:rPr lang="ja-JP" altLang="en-US" sz="1200" b="1" dirty="0" smtClean="0">
                  <a:latin typeface="HG丸ｺﾞｼｯｸM-PRO" panose="020F0600000000000000" pitchFamily="50" charset="-128"/>
                  <a:ea typeface="HG丸ｺﾞｼｯｸM-PRO" panose="020F0600000000000000" pitchFamily="50" charset="-128"/>
                </a:rPr>
                <a:t>。</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交付額：（上限</a:t>
              </a:r>
              <a:r>
                <a:rPr lang="en-US" altLang="ja-JP" sz="1200" dirty="0">
                  <a:latin typeface="HG丸ｺﾞｼｯｸM-PRO" panose="020F0600000000000000" pitchFamily="50" charset="-128"/>
                  <a:ea typeface="HG丸ｺﾞｼｯｸM-PRO" panose="020F0600000000000000" pitchFamily="50" charset="-128"/>
                </a:rPr>
                <a:t>56,000</a:t>
              </a:r>
              <a:r>
                <a:rPr lang="ja-JP" altLang="en-US" sz="1200" dirty="0">
                  <a:latin typeface="HG丸ｺﾞｼｯｸM-PRO" panose="020F0600000000000000" pitchFamily="50" charset="-128"/>
                  <a:ea typeface="HG丸ｺﾞｼｯｸM-PRO" panose="020F0600000000000000" pitchFamily="50" charset="-128"/>
                </a:rPr>
                <a:t>円</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回）</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1163714" y="911599"/>
              <a:ext cx="4185761" cy="461665"/>
            </a:xfrm>
            <a:prstGeom prst="rect">
              <a:avLst/>
            </a:prstGeom>
            <a:noFill/>
            <a:ln>
              <a:noFill/>
            </a:ln>
          </p:spPr>
          <p:txBody>
            <a:bodyPr wrap="none" rtlCol="0">
              <a:spAutoFit/>
            </a:bodyPr>
            <a:lstStyle/>
            <a:p>
              <a:r>
                <a:rPr lang="ja-JP" altLang="en-US" sz="1600" dirty="0" smtClean="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里山の手入れ技術を</a:t>
              </a:r>
              <a:r>
                <a:rPr lang="ja-JP" altLang="en-US" sz="2400" b="1" dirty="0" smtClean="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a:t>
              </a:r>
              <a:r>
                <a:rPr lang="ja-JP" altLang="en-US" sz="2400" b="1" dirty="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学ぶ」を支援</a:t>
              </a:r>
              <a:endParaRPr lang="en-US" altLang="ja-JP" sz="2400" b="1" dirty="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endParaRPr>
            </a:p>
          </p:txBody>
        </p:sp>
      </p:grpSp>
      <p:grpSp>
        <p:nvGrpSpPr>
          <p:cNvPr id="2" name="グループ化 1"/>
          <p:cNvGrpSpPr/>
          <p:nvPr/>
        </p:nvGrpSpPr>
        <p:grpSpPr>
          <a:xfrm>
            <a:off x="335843" y="4095875"/>
            <a:ext cx="6161435" cy="4985980"/>
            <a:chOff x="334615" y="2848681"/>
            <a:chExt cx="6161435" cy="4985980"/>
          </a:xfrm>
        </p:grpSpPr>
        <p:sp>
          <p:nvSpPr>
            <p:cNvPr id="31" name="テキスト ボックス 30"/>
            <p:cNvSpPr txBox="1"/>
            <p:nvPr/>
          </p:nvSpPr>
          <p:spPr>
            <a:xfrm>
              <a:off x="334615" y="2848681"/>
              <a:ext cx="6161435" cy="4985980"/>
            </a:xfrm>
            <a:prstGeom prst="rect">
              <a:avLst/>
            </a:prstGeom>
            <a:noFill/>
            <a:ln w="3175">
              <a:solidFill>
                <a:schemeClr val="tx1"/>
              </a:solidFill>
              <a:prstDash val="sysDot"/>
            </a:ln>
          </p:spPr>
          <p:txBody>
            <a:bodyPr wrap="square" rtlCol="0">
              <a:spAutoFit/>
            </a:bodyPr>
            <a:lstStyle/>
            <a:p>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u="sng" dirty="0" smtClean="0">
                <a:latin typeface="HG丸ｺﾞｼｯｸM-PRO" panose="020F0600000000000000" pitchFamily="50" charset="-128"/>
                <a:ea typeface="HG丸ｺﾞｼｯｸM-PRO" panose="020F0600000000000000" pitchFamily="50" charset="-128"/>
              </a:endParaRPr>
            </a:p>
            <a:p>
              <a:r>
                <a:rPr lang="en-US" altLang="ja-JP" sz="1200" b="1" u="sng" dirty="0" smtClean="0">
                  <a:latin typeface="HG丸ｺﾞｼｯｸM-PRO" panose="020F0600000000000000" pitchFamily="50" charset="-128"/>
                  <a:ea typeface="HG丸ｺﾞｼｯｸM-PRO" panose="020F0600000000000000" pitchFamily="50" charset="-128"/>
                </a:rPr>
                <a:t>Ⅱ</a:t>
              </a:r>
              <a:r>
                <a:rPr lang="ja-JP" altLang="en-US" sz="1200" b="1" u="sng" dirty="0" smtClean="0">
                  <a:latin typeface="HG丸ｺﾞｼｯｸM-PRO" panose="020F0600000000000000" pitchFamily="50" charset="-128"/>
                  <a:ea typeface="HG丸ｺﾞｼｯｸM-PRO" panose="020F0600000000000000" pitchFamily="50" charset="-128"/>
                </a:rPr>
                <a:t>　里山保全</a:t>
              </a:r>
              <a:r>
                <a:rPr lang="ja-JP" altLang="en-US" sz="1200" b="1" u="sng" dirty="0">
                  <a:latin typeface="HG丸ｺﾞｼｯｸM-PRO" panose="020F0600000000000000" pitchFamily="50" charset="-128"/>
                  <a:ea typeface="HG丸ｺﾞｼｯｸM-PRO" panose="020F0600000000000000" pitchFamily="50" charset="-128"/>
                </a:rPr>
                <a:t>作業実践支援</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smtClean="0">
                  <a:latin typeface="HG丸ｺﾞｼｯｸM-PRO" panose="020F0600000000000000" pitchFamily="50" charset="-128"/>
                  <a:ea typeface="HG丸ｺﾞｼｯｸM-PRO" panose="020F0600000000000000" pitchFamily="50" charset="-128"/>
                </a:rPr>
                <a:t>里山林の雑</a:t>
              </a:r>
              <a:r>
                <a:rPr lang="ja-JP" altLang="en-US" sz="1200" b="1" dirty="0">
                  <a:latin typeface="HG丸ｺﾞｼｯｸM-PRO" panose="020F0600000000000000" pitchFamily="50" charset="-128"/>
                  <a:ea typeface="HG丸ｺﾞｼｯｸM-PRO" panose="020F0600000000000000" pitchFamily="50" charset="-128"/>
                </a:rPr>
                <a:t>草木の刈り払い、集積、処理、枯損木の除去</a:t>
              </a:r>
              <a:r>
                <a:rPr lang="ja-JP" altLang="en-US" sz="1200" b="1" dirty="0" smtClean="0">
                  <a:latin typeface="HG丸ｺﾞｼｯｸM-PRO" panose="020F0600000000000000" pitchFamily="50" charset="-128"/>
                  <a:ea typeface="HG丸ｺﾞｼｯｸM-PRO" panose="020F0600000000000000" pitchFamily="50" charset="-128"/>
                </a:rPr>
                <a:t>作業の</a:t>
              </a:r>
              <a:r>
                <a:rPr lang="ja-JP" altLang="en-US" sz="1200" b="1" dirty="0">
                  <a:latin typeface="HG丸ｺﾞｼｯｸM-PRO" panose="020F0600000000000000" pitchFamily="50" charset="-128"/>
                  <a:ea typeface="HG丸ｺﾞｼｯｸM-PRO" panose="020F0600000000000000" pitchFamily="50" charset="-128"/>
                </a:rPr>
                <a:t>実施を支援します</a:t>
              </a:r>
              <a:r>
                <a:rPr lang="ja-JP" altLang="en-US" sz="1200" b="1" dirty="0" smtClean="0">
                  <a:latin typeface="HG丸ｺﾞｼｯｸM-PRO" panose="020F0600000000000000" pitchFamily="50" charset="-128"/>
                  <a:ea typeface="HG丸ｺﾞｼｯｸM-PRO" panose="020F0600000000000000" pitchFamily="50" charset="-128"/>
                </a:rPr>
                <a:t>。</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交付額：</a:t>
              </a:r>
              <a:r>
                <a:rPr lang="en-US" altLang="ja-JP" sz="1200" dirty="0" smtClean="0">
                  <a:latin typeface="HG丸ｺﾞｼｯｸM-PRO" panose="020F0600000000000000" pitchFamily="50" charset="-128"/>
                  <a:ea typeface="HG丸ｺﾞｼｯｸM-PRO" panose="020F0600000000000000" pitchFamily="50" charset="-128"/>
                </a:rPr>
                <a:t>16,000</a:t>
              </a:r>
              <a:r>
                <a:rPr lang="ja-JP" altLang="en-US" sz="1200" dirty="0">
                  <a:latin typeface="HG丸ｺﾞｼｯｸM-PRO" panose="020F0600000000000000" pitchFamily="50" charset="-128"/>
                  <a:ea typeface="HG丸ｺﾞｼｯｸM-PRO" panose="020F0600000000000000" pitchFamily="50" charset="-128"/>
                </a:rPr>
                <a:t>円</a:t>
              </a:r>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smtClean="0">
                  <a:latin typeface="HG丸ｺﾞｼｯｸM-PRO" panose="020F0600000000000000" pitchFamily="50" charset="-128"/>
                  <a:ea typeface="HG丸ｺﾞｼｯｸM-PRO" panose="020F0600000000000000" pitchFamily="50" charset="-128"/>
                </a:rPr>
                <a:t>ａ</a:t>
              </a:r>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u="sng" dirty="0" smtClean="0">
                  <a:latin typeface="HG丸ｺﾞｼｯｸM-PRO" panose="020F0600000000000000" pitchFamily="50" charset="-128"/>
                  <a:ea typeface="HG丸ｺﾞｼｯｸM-PRO" panose="020F0600000000000000" pitchFamily="50" charset="-128"/>
                </a:rPr>
                <a:t>このメニューは初年度の取組のみを対象とします</a:t>
              </a:r>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次年</a:t>
              </a:r>
              <a:r>
                <a:rPr lang="ja-JP" altLang="en-US" sz="1050" dirty="0" smtClean="0">
                  <a:latin typeface="HG丸ｺﾞｼｯｸM-PRO" panose="020F0600000000000000" pitchFamily="50" charset="-128"/>
                  <a:ea typeface="HG丸ｺﾞｼｯｸM-PRO" panose="020F0600000000000000" pitchFamily="50" charset="-128"/>
                </a:rPr>
                <a:t>以降の活動については国の　　事業「森林・山村多面的機能発揮対策事業」の利用についてご案内します。</a:t>
              </a:r>
              <a:endParaRPr lang="en-US" altLang="ja-JP" sz="1050" dirty="0" smtClean="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en-US" altLang="ja-JP" sz="1200" b="1" u="sng" dirty="0" smtClean="0">
                  <a:latin typeface="HG丸ｺﾞｼｯｸM-PRO" panose="020F0600000000000000" pitchFamily="50" charset="-128"/>
                  <a:ea typeface="HG丸ｺﾞｼｯｸM-PRO" panose="020F0600000000000000" pitchFamily="50" charset="-128"/>
                </a:rPr>
                <a:t>Ⅲ</a:t>
              </a:r>
              <a:r>
                <a:rPr lang="ja-JP" altLang="en-US" sz="1200" b="1" u="sng" dirty="0" smtClean="0">
                  <a:latin typeface="HG丸ｺﾞｼｯｸM-PRO" panose="020F0600000000000000" pitchFamily="50" charset="-128"/>
                  <a:ea typeface="HG丸ｺﾞｼｯｸM-PRO" panose="020F0600000000000000" pitchFamily="50" charset="-128"/>
                </a:rPr>
                <a:t>　里山保全</a:t>
              </a:r>
              <a:r>
                <a:rPr lang="ja-JP" altLang="en-US" sz="1200" b="1" u="sng" dirty="0">
                  <a:latin typeface="HG丸ｺﾞｼｯｸM-PRO" panose="020F0600000000000000" pitchFamily="50" charset="-128"/>
                  <a:ea typeface="HG丸ｺﾞｼｯｸM-PRO" panose="020F0600000000000000" pitchFamily="50" charset="-128"/>
                </a:rPr>
                <a:t>間伐支援</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smtClean="0">
                  <a:latin typeface="HG丸ｺﾞｼｯｸM-PRO" panose="020F0600000000000000" pitchFamily="50" charset="-128"/>
                  <a:ea typeface="HG丸ｺﾞｼｯｸM-PRO" panose="020F0600000000000000" pitchFamily="50" charset="-128"/>
                </a:rPr>
                <a:t>里山林を</a:t>
              </a:r>
              <a:r>
                <a:rPr lang="en-US" altLang="ja-JP" sz="1200" b="1" dirty="0" smtClean="0">
                  <a:latin typeface="HG丸ｺﾞｼｯｸM-PRO" panose="020F0600000000000000" pitchFamily="50" charset="-128"/>
                  <a:ea typeface="HG丸ｺﾞｼｯｸM-PRO" panose="020F0600000000000000" pitchFamily="50" charset="-128"/>
                </a:rPr>
                <a:t>2</a:t>
              </a:r>
              <a:r>
                <a:rPr lang="ja-JP" altLang="en-US" sz="1200" b="1" dirty="0" smtClean="0">
                  <a:latin typeface="HG丸ｺﾞｼｯｸM-PRO" panose="020F0600000000000000" pitchFamily="50" charset="-128"/>
                  <a:ea typeface="HG丸ｺﾞｼｯｸM-PRO" panose="020F0600000000000000" pitchFamily="50" charset="-128"/>
                </a:rPr>
                <a:t>割以上間伐</a:t>
              </a:r>
              <a:r>
                <a:rPr lang="ja-JP" altLang="en-US" sz="1200" b="1" dirty="0">
                  <a:latin typeface="HG丸ｺﾞｼｯｸM-PRO" panose="020F0600000000000000" pitchFamily="50" charset="-128"/>
                  <a:ea typeface="HG丸ｺﾞｼｯｸM-PRO" panose="020F0600000000000000" pitchFamily="50" charset="-128"/>
                </a:rPr>
                <a:t>する場合に、その取組を</a:t>
              </a:r>
              <a:r>
                <a:rPr lang="ja-JP" altLang="en-US" sz="1200" b="1" dirty="0" smtClean="0">
                  <a:latin typeface="HG丸ｺﾞｼｯｸM-PRO" panose="020F0600000000000000" pitchFamily="50" charset="-128"/>
                  <a:ea typeface="HG丸ｺﾞｼｯｸM-PRO" panose="020F0600000000000000" pitchFamily="50" charset="-128"/>
                </a:rPr>
                <a:t>支援します。</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交付額：</a:t>
              </a:r>
              <a:r>
                <a:rPr lang="en-US" altLang="ja-JP" sz="1200" dirty="0" smtClean="0">
                  <a:latin typeface="HG丸ｺﾞｼｯｸM-PRO" panose="020F0600000000000000" pitchFamily="50" charset="-128"/>
                  <a:ea typeface="HG丸ｺﾞｼｯｸM-PRO" panose="020F0600000000000000" pitchFamily="50" charset="-128"/>
                </a:rPr>
                <a:t>27,000</a:t>
              </a:r>
              <a:r>
                <a:rPr lang="ja-JP" altLang="en-US" sz="1200" dirty="0">
                  <a:latin typeface="HG丸ｺﾞｼｯｸM-PRO" panose="020F0600000000000000" pitchFamily="50" charset="-128"/>
                  <a:ea typeface="HG丸ｺﾞｼｯｸM-PRO" panose="020F0600000000000000" pitchFamily="50" charset="-128"/>
                </a:rPr>
                <a:t>円</a:t>
              </a:r>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smtClean="0">
                  <a:latin typeface="HG丸ｺﾞｼｯｸM-PRO" panose="020F0600000000000000" pitchFamily="50" charset="-128"/>
                  <a:ea typeface="HG丸ｺﾞｼｯｸM-PRO" panose="020F0600000000000000" pitchFamily="50" charset="-128"/>
                </a:rPr>
                <a:t>ａ</a:t>
              </a: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経営計画対象森林は本事業の対象外</a:t>
              </a:r>
              <a:r>
                <a:rPr lang="ja-JP" altLang="en-US" sz="1050" dirty="0" smtClean="0">
                  <a:latin typeface="HG丸ｺﾞｼｯｸM-PRO" panose="020F0600000000000000" pitchFamily="50" charset="-128"/>
                  <a:ea typeface="HG丸ｺﾞｼｯｸM-PRO" panose="020F0600000000000000" pitchFamily="50" charset="-128"/>
                </a:rPr>
                <a:t>です。次年以降も継続利用できます。</a:t>
              </a:r>
              <a:endParaRPr lang="en-US" altLang="ja-JP" sz="1050" dirty="0">
                <a:latin typeface="HG丸ｺﾞｼｯｸM-PRO" panose="020F0600000000000000" pitchFamily="50" charset="-128"/>
                <a:ea typeface="HG丸ｺﾞｼｯｸM-PRO" panose="020F0600000000000000" pitchFamily="50" charset="-128"/>
              </a:endParaRPr>
            </a:p>
            <a:p>
              <a:endParaRPr lang="en-US" altLang="ja-JP" sz="1200" b="1" dirty="0" smtClean="0">
                <a:latin typeface="HG丸ｺﾞｼｯｸM-PRO" panose="020F0600000000000000" pitchFamily="50" charset="-128"/>
                <a:ea typeface="HG丸ｺﾞｼｯｸM-PRO" panose="020F0600000000000000" pitchFamily="50" charset="-128"/>
              </a:endParaRPr>
            </a:p>
            <a:p>
              <a:r>
                <a:rPr lang="en-US" altLang="ja-JP" sz="1200" b="1" u="sng" dirty="0">
                  <a:latin typeface="HG丸ｺﾞｼｯｸM-PRO" panose="020F0600000000000000" pitchFamily="50" charset="-128"/>
                  <a:ea typeface="HG丸ｺﾞｼｯｸM-PRO" panose="020F0600000000000000" pitchFamily="50" charset="-128"/>
                </a:rPr>
                <a:t>Ⅳ</a:t>
              </a:r>
              <a:r>
                <a:rPr lang="ja-JP" altLang="en-US" sz="1200" b="1" u="sng" dirty="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林内作業機械化支援</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200" b="1" dirty="0">
                  <a:latin typeface="HG丸ｺﾞｼｯｸM-PRO" panose="020F0600000000000000" pitchFamily="50" charset="-128"/>
                  <a:ea typeface="HG丸ｺﾞｼｯｸM-PRO" panose="020F0600000000000000" pitchFamily="50" charset="-128"/>
                </a:rPr>
                <a:t>Ⅲ</a:t>
              </a:r>
              <a:r>
                <a:rPr lang="ja-JP" altLang="en-US" sz="1200" b="1" dirty="0">
                  <a:latin typeface="HG丸ｺﾞｼｯｸM-PRO" panose="020F0600000000000000" pitchFamily="50" charset="-128"/>
                  <a:ea typeface="HG丸ｺﾞｼｯｸM-PRO" panose="020F0600000000000000" pitchFamily="50" charset="-128"/>
                </a:rPr>
                <a:t>のメニューで間伐</a:t>
              </a:r>
              <a:r>
                <a:rPr lang="ja-JP" altLang="en-US" sz="1200" b="1" dirty="0" smtClean="0">
                  <a:latin typeface="HG丸ｺﾞｼｯｸM-PRO" panose="020F0600000000000000" pitchFamily="50" charset="-128"/>
                  <a:ea typeface="HG丸ｺﾞｼｯｸM-PRO" panose="020F0600000000000000" pitchFamily="50" charset="-128"/>
                </a:rPr>
                <a:t>した木材を機械により林内運搬する経費</a:t>
              </a:r>
              <a:r>
                <a:rPr lang="ja-JP" altLang="en-US" sz="1200" b="1" dirty="0">
                  <a:latin typeface="HG丸ｺﾞｼｯｸM-PRO" panose="020F0600000000000000" pitchFamily="50" charset="-128"/>
                  <a:ea typeface="HG丸ｺﾞｼｯｸM-PRO" panose="020F0600000000000000" pitchFamily="50" charset="-128"/>
                </a:rPr>
                <a:t>を支援します。</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交付額</a:t>
              </a:r>
              <a:r>
                <a:rPr lang="ja-JP" altLang="en-US" sz="1200" dirty="0" smtClean="0">
                  <a:latin typeface="HG丸ｺﾞｼｯｸM-PRO" panose="020F0600000000000000" pitchFamily="50" charset="-128"/>
                  <a:ea typeface="HG丸ｺﾞｼｯｸM-PRO" panose="020F0600000000000000" pitchFamily="50" charset="-128"/>
                </a:rPr>
                <a:t>：上限</a:t>
              </a:r>
              <a:r>
                <a:rPr lang="en-US" altLang="ja-JP" sz="1200" dirty="0" smtClean="0">
                  <a:latin typeface="HG丸ｺﾞｼｯｸM-PRO" panose="020F0600000000000000" pitchFamily="50" charset="-128"/>
                  <a:ea typeface="HG丸ｺﾞｼｯｸM-PRO" panose="020F0600000000000000" pitchFamily="50" charset="-128"/>
                </a:rPr>
                <a:t>150,000</a:t>
              </a:r>
              <a:r>
                <a:rPr lang="ja-JP" altLang="en-US" sz="1200" dirty="0">
                  <a:latin typeface="HG丸ｺﾞｼｯｸM-PRO" panose="020F0600000000000000" pitchFamily="50" charset="-128"/>
                  <a:ea typeface="HG丸ｺﾞｼｯｸM-PRO" panose="020F0600000000000000" pitchFamily="50" charset="-128"/>
                </a:rPr>
                <a:t>円</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団体</a:t>
              </a:r>
              <a:endParaRPr lang="en-US" altLang="ja-JP" sz="1200" dirty="0">
                <a:latin typeface="HG丸ｺﾞｼｯｸM-PRO" panose="020F0600000000000000" pitchFamily="50" charset="-128"/>
                <a:ea typeface="HG丸ｺﾞｼｯｸM-PRO" panose="020F0600000000000000" pitchFamily="50" charset="-128"/>
              </a:endParaRPr>
            </a:p>
            <a:p>
              <a:endParaRPr lang="en-US" altLang="ja-JP" sz="1200" b="1" u="sng" dirty="0" smtClean="0">
                <a:latin typeface="HG丸ｺﾞｼｯｸM-PRO" panose="020F0600000000000000" pitchFamily="50" charset="-128"/>
                <a:ea typeface="HG丸ｺﾞｼｯｸM-PRO" panose="020F0600000000000000" pitchFamily="50" charset="-128"/>
              </a:endParaRPr>
            </a:p>
            <a:p>
              <a:r>
                <a:rPr lang="en-US" altLang="ja-JP" sz="1200" b="1" u="sng" dirty="0" smtClean="0">
                  <a:latin typeface="HG丸ｺﾞｼｯｸM-PRO" panose="020F0600000000000000" pitchFamily="50" charset="-128"/>
                  <a:ea typeface="HG丸ｺﾞｼｯｸM-PRO" panose="020F0600000000000000" pitchFamily="50" charset="-128"/>
                </a:rPr>
                <a:t>Ⅴ</a:t>
              </a:r>
              <a:r>
                <a:rPr lang="ja-JP" altLang="en-US" sz="1200" b="1" u="sng" dirty="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木質資源活用支援</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Ⅲ</a:t>
              </a:r>
              <a:r>
                <a:rPr lang="ja-JP" altLang="en-US" sz="1200" b="1" dirty="0" smtClean="0">
                  <a:latin typeface="HG丸ｺﾞｼｯｸM-PRO" panose="020F0600000000000000" pitchFamily="50" charset="-128"/>
                  <a:ea typeface="HG丸ｺﾞｼｯｸM-PRO" panose="020F0600000000000000" pitchFamily="50" charset="-128"/>
                </a:rPr>
                <a:t>のメニューで間伐した針葉樹を市が指定する小口買取ステーション（市内</a:t>
              </a:r>
              <a:r>
                <a:rPr lang="en-US" altLang="ja-JP" sz="1200" b="1" dirty="0" smtClean="0">
                  <a:latin typeface="HG丸ｺﾞｼｯｸM-PRO" panose="020F0600000000000000" pitchFamily="50" charset="-128"/>
                  <a:ea typeface="HG丸ｺﾞｼｯｸM-PRO" panose="020F0600000000000000" pitchFamily="50" charset="-128"/>
                </a:rPr>
                <a:t>3</a:t>
              </a:r>
              <a:r>
                <a:rPr lang="ja-JP" altLang="en-US" sz="1200" b="1" dirty="0" smtClean="0">
                  <a:latin typeface="HG丸ｺﾞｼｯｸM-PRO" panose="020F0600000000000000" pitchFamily="50" charset="-128"/>
                  <a:ea typeface="HG丸ｺﾞｼｯｸM-PRO" panose="020F0600000000000000" pitchFamily="50" charset="-128"/>
                </a:rPr>
                <a:t>か所）</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　</a:t>
              </a:r>
              <a:r>
                <a:rPr lang="ja-JP" altLang="en-US" sz="1200" b="1" dirty="0" smtClean="0">
                  <a:latin typeface="HG丸ｺﾞｼｯｸM-PRO" panose="020F0600000000000000" pitchFamily="50" charset="-128"/>
                  <a:ea typeface="HG丸ｺﾞｼｯｸM-PRO" panose="020F0600000000000000" pitchFamily="50" charset="-128"/>
                </a:rPr>
                <a:t>まで運搬に要する経費を支援します。</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交付額：</a:t>
              </a:r>
              <a:r>
                <a:rPr lang="en-US" altLang="ja-JP" sz="1200" dirty="0" smtClean="0">
                  <a:latin typeface="HG丸ｺﾞｼｯｸM-PRO" panose="020F0600000000000000" pitchFamily="50" charset="-128"/>
                  <a:ea typeface="HG丸ｺﾞｼｯｸM-PRO" panose="020F0600000000000000" pitchFamily="50" charset="-128"/>
                </a:rPr>
                <a:t>3,000</a:t>
              </a:r>
              <a:r>
                <a:rPr lang="ja-JP" altLang="en-US" sz="1200" dirty="0" smtClean="0">
                  <a:latin typeface="HG丸ｺﾞｼｯｸM-PRO" panose="020F0600000000000000" pitchFamily="50" charset="-128"/>
                  <a:ea typeface="HG丸ｺﾞｼｯｸM-PRO" panose="020F0600000000000000" pitchFamily="50" charset="-128"/>
                </a:rPr>
                <a:t>円</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木材</a:t>
              </a:r>
              <a:r>
                <a:rPr lang="en-US" altLang="ja-JP" sz="1200" dirty="0" smtClean="0">
                  <a:latin typeface="HG丸ｺﾞｼｯｸM-PRO" panose="020F0600000000000000" pitchFamily="50" charset="-128"/>
                  <a:ea typeface="HG丸ｺﾞｼｯｸM-PRO" panose="020F0600000000000000" pitchFamily="50" charset="-128"/>
                </a:rPr>
                <a:t>1</a:t>
              </a:r>
              <a:r>
                <a:rPr lang="ja-JP" altLang="en-US" sz="1200" dirty="0" smtClean="0">
                  <a:latin typeface="HG丸ｺﾞｼｯｸM-PRO" panose="020F0600000000000000" pitchFamily="50" charset="-128"/>
                  <a:ea typeface="HG丸ｺﾞｼｯｸM-PRO" panose="020F0600000000000000" pitchFamily="50" charset="-128"/>
                </a:rPr>
                <a:t>トン</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上記の</a:t>
              </a:r>
              <a:r>
                <a:rPr lang="en-US" altLang="ja-JP" sz="1050" dirty="0" smtClean="0">
                  <a:latin typeface="HG丸ｺﾞｼｯｸM-PRO" panose="020F0600000000000000" pitchFamily="50" charset="-128"/>
                  <a:ea typeface="HG丸ｺﾞｼｯｸM-PRO" panose="020F0600000000000000" pitchFamily="50" charset="-128"/>
                </a:rPr>
                <a:t>3,000</a:t>
              </a:r>
              <a:r>
                <a:rPr lang="ja-JP" altLang="en-US" sz="1050" dirty="0">
                  <a:latin typeface="HG丸ｺﾞｼｯｸM-PRO" panose="020F0600000000000000" pitchFamily="50" charset="-128"/>
                  <a:ea typeface="HG丸ｺﾞｼｯｸM-PRO" panose="020F0600000000000000" pitchFamily="50" charset="-128"/>
                </a:rPr>
                <a:t>円</a:t>
              </a:r>
              <a:r>
                <a:rPr lang="ja-JP" altLang="en-US" sz="1050" dirty="0" smtClean="0">
                  <a:latin typeface="HG丸ｺﾞｼｯｸM-PRO" panose="020F0600000000000000" pitchFamily="50" charset="-128"/>
                  <a:ea typeface="HG丸ｺﾞｼｯｸM-PRO" panose="020F0600000000000000" pitchFamily="50" charset="-128"/>
                </a:rPr>
                <a:t>に加え、小口買取ステーションでは約３</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５</a:t>
              </a:r>
              <a:r>
                <a:rPr lang="en-US" altLang="ja-JP" sz="1050" dirty="0" smtClean="0">
                  <a:latin typeface="HG丸ｺﾞｼｯｸM-PRO" panose="020F0600000000000000" pitchFamily="50" charset="-128"/>
                  <a:ea typeface="HG丸ｺﾞｼｯｸM-PRO" panose="020F0600000000000000" pitchFamily="50" charset="-128"/>
                </a:rPr>
                <a:t>00</a:t>
              </a:r>
              <a:r>
                <a:rPr lang="ja-JP" altLang="en-US" sz="1050" dirty="0" smtClean="0">
                  <a:latin typeface="HG丸ｺﾞｼｯｸM-PRO" panose="020F0600000000000000" pitchFamily="50" charset="-128"/>
                  <a:ea typeface="HG丸ｺﾞｼｯｸM-PRO" panose="020F0600000000000000" pitchFamily="50" charset="-128"/>
                </a:rPr>
                <a:t>円</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木材</a:t>
              </a:r>
              <a:r>
                <a:rPr lang="en-US" altLang="ja-JP" sz="1050" dirty="0" smtClean="0">
                  <a:latin typeface="HG丸ｺﾞｼｯｸM-PRO" panose="020F0600000000000000" pitchFamily="50" charset="-128"/>
                  <a:ea typeface="HG丸ｺﾞｼｯｸM-PRO" panose="020F0600000000000000" pitchFamily="50" charset="-128"/>
                </a:rPr>
                <a:t>1</a:t>
              </a:r>
              <a:r>
                <a:rPr lang="ja-JP" altLang="en-US" sz="1050" dirty="0" smtClean="0">
                  <a:latin typeface="HG丸ｺﾞｼｯｸM-PRO" panose="020F0600000000000000" pitchFamily="50" charset="-128"/>
                  <a:ea typeface="HG丸ｺﾞｼｯｸM-PRO" panose="020F0600000000000000" pitchFamily="50" charset="-128"/>
                </a:rPr>
                <a:t>トンで買取</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が行われます。（令和</a:t>
              </a:r>
              <a:r>
                <a:rPr lang="en-US" altLang="ja-JP" sz="1050" dirty="0" smtClean="0">
                  <a:latin typeface="HG丸ｺﾞｼｯｸM-PRO" panose="020F0600000000000000" pitchFamily="50" charset="-128"/>
                  <a:ea typeface="HG丸ｺﾞｼｯｸM-PRO" panose="020F0600000000000000" pitchFamily="50" charset="-128"/>
                </a:rPr>
                <a:t>4</a:t>
              </a:r>
              <a:r>
                <a:rPr lang="ja-JP" altLang="en-US" sz="1050" dirty="0" smtClean="0">
                  <a:latin typeface="HG丸ｺﾞｼｯｸM-PRO" panose="020F0600000000000000" pitchFamily="50" charset="-128"/>
                  <a:ea typeface="HG丸ｺﾞｼｯｸM-PRO" panose="020F0600000000000000" pitchFamily="50" charset="-128"/>
                </a:rPr>
                <a:t>年</a:t>
              </a:r>
              <a:r>
                <a:rPr lang="en-US" altLang="ja-JP" sz="1050" dirty="0" smtClean="0">
                  <a:latin typeface="HG丸ｺﾞｼｯｸM-PRO" panose="020F0600000000000000" pitchFamily="50" charset="-128"/>
                  <a:ea typeface="HG丸ｺﾞｼｯｸM-PRO" panose="020F0600000000000000" pitchFamily="50" charset="-128"/>
                </a:rPr>
                <a:t>1</a:t>
              </a:r>
              <a:r>
                <a:rPr lang="ja-JP" altLang="en-US" sz="1050" dirty="0" smtClean="0">
                  <a:latin typeface="HG丸ｺﾞｼｯｸM-PRO" panose="020F0600000000000000" pitchFamily="50" charset="-128"/>
                  <a:ea typeface="HG丸ｺﾞｼｯｸM-PRO" panose="020F0600000000000000" pitchFamily="50" charset="-128"/>
                </a:rPr>
                <a:t>月現在。買い取り価格は変動する場合があります）</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木質</a:t>
              </a:r>
              <a:r>
                <a:rPr lang="ja-JP" altLang="en-US" sz="1050" dirty="0">
                  <a:latin typeface="HG丸ｺﾞｼｯｸM-PRO" panose="020F0600000000000000" pitchFamily="50" charset="-128"/>
                  <a:ea typeface="HG丸ｺﾞｼｯｸM-PRO" panose="020F0600000000000000" pitchFamily="50" charset="-128"/>
                </a:rPr>
                <a:t>資源</a:t>
              </a:r>
              <a:r>
                <a:rPr lang="ja-JP" altLang="en-US" sz="1050" dirty="0" smtClean="0">
                  <a:latin typeface="HG丸ｺﾞｼｯｸM-PRO" panose="020F0600000000000000" pitchFamily="50" charset="-128"/>
                  <a:ea typeface="HG丸ｺﾞｼｯｸM-PRO" panose="020F0600000000000000" pitchFamily="50" charset="-128"/>
                </a:rPr>
                <a:t>の搬出のための</a:t>
              </a:r>
              <a:r>
                <a:rPr lang="ja-JP" altLang="en-US" sz="1050" b="1" dirty="0" smtClean="0">
                  <a:latin typeface="HG丸ｺﾞｼｯｸM-PRO" panose="020F0600000000000000" pitchFamily="50" charset="-128"/>
                  <a:ea typeface="HG丸ｺﾞｼｯｸM-PRO" panose="020F0600000000000000" pitchFamily="50" charset="-128"/>
                </a:rPr>
                <a:t>森林作業道の開設</a:t>
              </a:r>
              <a:r>
                <a:rPr lang="ja-JP" altLang="en-US" sz="1050" dirty="0" smtClean="0">
                  <a:latin typeface="HG丸ｺﾞｼｯｸM-PRO" panose="020F0600000000000000" pitchFamily="50" charset="-128"/>
                  <a:ea typeface="HG丸ｺﾞｼｯｸM-PRO" panose="020F0600000000000000" pitchFamily="50" charset="-128"/>
                </a:rPr>
                <a:t>についても別途事業を用意しております。</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（個人申請可、補助額単価</a:t>
              </a:r>
              <a:r>
                <a:rPr lang="en-US" altLang="ja-JP" sz="1050" dirty="0" smtClean="0">
                  <a:latin typeface="HG丸ｺﾞｼｯｸM-PRO" panose="020F0600000000000000" pitchFamily="50" charset="-128"/>
                  <a:ea typeface="HG丸ｺﾞｼｯｸM-PRO" panose="020F0600000000000000" pitchFamily="50" charset="-128"/>
                </a:rPr>
                <a:t>1,000</a:t>
              </a:r>
              <a:r>
                <a:rPr lang="ja-JP" altLang="en-US" sz="1050" dirty="0" smtClean="0">
                  <a:latin typeface="HG丸ｺﾞｼｯｸM-PRO" panose="020F0600000000000000" pitchFamily="50" charset="-128"/>
                  <a:ea typeface="HG丸ｺﾞｼｯｸM-PRO" panose="020F0600000000000000" pitchFamily="50" charset="-128"/>
                </a:rPr>
                <a:t>円</a:t>
              </a:r>
              <a:r>
                <a:rPr lang="en-US" altLang="ja-JP" sz="1050" dirty="0" smtClean="0">
                  <a:latin typeface="HG丸ｺﾞｼｯｸM-PRO" panose="020F0600000000000000" pitchFamily="50" charset="-128"/>
                  <a:ea typeface="HG丸ｺﾞｼｯｸM-PRO" panose="020F0600000000000000" pitchFamily="50" charset="-128"/>
                </a:rPr>
                <a:t>/m</a:t>
              </a:r>
              <a:r>
                <a:rPr lang="ja-JP" altLang="en-US" sz="1050" dirty="0" smtClean="0">
                  <a:latin typeface="HG丸ｺﾞｼｯｸM-PRO" panose="020F0600000000000000" pitchFamily="50" charset="-128"/>
                  <a:ea typeface="HG丸ｺﾞｼｯｸM-PRO" panose="020F0600000000000000" pitchFamily="50" charset="-128"/>
                </a:rPr>
                <a:t>（補助上限</a:t>
              </a:r>
              <a:r>
                <a:rPr lang="en-US" altLang="ja-JP" sz="1050" dirty="0" smtClean="0">
                  <a:latin typeface="HG丸ｺﾞｼｯｸM-PRO" panose="020F0600000000000000" pitchFamily="50" charset="-128"/>
                  <a:ea typeface="HG丸ｺﾞｼｯｸM-PRO" panose="020F0600000000000000" pitchFamily="50" charset="-128"/>
                </a:rPr>
                <a:t>10</a:t>
              </a:r>
              <a:r>
                <a:rPr lang="ja-JP" altLang="en-US" sz="1050" dirty="0" smtClean="0">
                  <a:latin typeface="HG丸ｺﾞｼｯｸM-PRO" panose="020F0600000000000000" pitchFamily="50" charset="-128"/>
                  <a:ea typeface="HG丸ｺﾞｼｯｸM-PRO" panose="020F0600000000000000" pitchFamily="50" charset="-128"/>
                </a:rPr>
                <a:t>万円））</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976202" y="2909042"/>
              <a:ext cx="4878259" cy="461665"/>
            </a:xfrm>
            <a:prstGeom prst="rect">
              <a:avLst/>
            </a:prstGeom>
            <a:noFill/>
            <a:ln>
              <a:noFill/>
            </a:ln>
          </p:spPr>
          <p:txBody>
            <a:bodyPr wrap="none" rtlCol="0">
              <a:spAutoFit/>
            </a:bodyPr>
            <a:lstStyle/>
            <a:p>
              <a:r>
                <a:rPr lang="ja-JP" altLang="en-US" sz="1600" dirty="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里山</a:t>
              </a:r>
              <a:r>
                <a:rPr lang="ja-JP" altLang="en-US" sz="1600" dirty="0" smtClean="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の</a:t>
              </a:r>
              <a:r>
                <a:rPr lang="ja-JP" altLang="en-US" sz="1600" dirty="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手入</a:t>
              </a:r>
              <a:r>
                <a:rPr lang="ja-JP" altLang="en-US" sz="1600" dirty="0" smtClean="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れ</a:t>
              </a:r>
              <a:r>
                <a:rPr lang="ja-JP" altLang="en-US" sz="1600" dirty="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を</a:t>
              </a:r>
              <a:r>
                <a:rPr lang="ja-JP" altLang="en-US" sz="2400" b="1" dirty="0" smtClean="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a:t>
              </a:r>
              <a:r>
                <a:rPr lang="ja-JP" altLang="en-US" sz="2400" b="1" dirty="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rPr>
                <a:t>やってみる」を支援</a:t>
              </a:r>
              <a:endParaRPr lang="en-US" altLang="ja-JP" sz="2400" b="1" dirty="0">
                <a:ln>
                  <a:solidFill>
                    <a:sysClr val="windowText" lastClr="000000"/>
                  </a:solidFill>
                </a:ln>
                <a:solidFill>
                  <a:schemeClr val="bg1"/>
                </a:solidFill>
                <a:latin typeface="HG丸ｺﾞｼｯｸM-PRO" panose="020F0600000000000000" pitchFamily="50" charset="-128"/>
                <a:ea typeface="HG丸ｺﾞｼｯｸM-PRO" panose="020F0600000000000000" pitchFamily="50" charset="-128"/>
              </a:endParaRPr>
            </a:p>
          </p:txBody>
        </p:sp>
      </p:grpSp>
      <p:sp>
        <p:nvSpPr>
          <p:cNvPr id="13" name="テキスト ボックス 12"/>
          <p:cNvSpPr txBox="1"/>
          <p:nvPr/>
        </p:nvSpPr>
        <p:spPr>
          <a:xfrm>
            <a:off x="348280" y="1323765"/>
            <a:ext cx="6161435" cy="1015663"/>
          </a:xfrm>
          <a:prstGeom prst="rect">
            <a:avLst/>
          </a:prstGeom>
          <a:noFill/>
          <a:ln>
            <a:noFill/>
          </a:ln>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私</a:t>
            </a:r>
            <a:r>
              <a:rPr lang="ja-JP" altLang="en-US" sz="1200" dirty="0" smtClean="0">
                <a:latin typeface="HG丸ｺﾞｼｯｸM-PRO" panose="020F0600000000000000" pitchFamily="50" charset="-128"/>
                <a:ea typeface="HG丸ｺﾞｼｯｸM-PRO" panose="020F0600000000000000" pitchFamily="50" charset="-128"/>
              </a:rPr>
              <a:t>たちの</a:t>
            </a:r>
            <a:r>
              <a:rPr lang="ja-JP" altLang="en-US" sz="1200" dirty="0">
                <a:latin typeface="HG丸ｺﾞｼｯｸM-PRO" panose="020F0600000000000000" pitchFamily="50" charset="-128"/>
                <a:ea typeface="HG丸ｺﾞｼｯｸM-PRO" panose="020F0600000000000000" pitchFamily="50" charset="-128"/>
              </a:rPr>
              <a:t>暮</a:t>
            </a:r>
            <a:r>
              <a:rPr lang="ja-JP" altLang="en-US" sz="1200" dirty="0" smtClean="0">
                <a:latin typeface="HG丸ｺﾞｼｯｸM-PRO" panose="020F0600000000000000" pitchFamily="50" charset="-128"/>
                <a:ea typeface="HG丸ｺﾞｼｯｸM-PRO" panose="020F0600000000000000" pitchFamily="50" charset="-128"/>
              </a:rPr>
              <a:t>らしの近くにある「里山林」は、生活に欠かせない資源を得る場な</a:t>
            </a:r>
            <a:r>
              <a:rPr lang="ja-JP" altLang="en-US" sz="1200" dirty="0">
                <a:latin typeface="HG丸ｺﾞｼｯｸM-PRO" panose="020F0600000000000000" pitchFamily="50" charset="-128"/>
                <a:ea typeface="HG丸ｺﾞｼｯｸM-PRO" panose="020F0600000000000000" pitchFamily="50" charset="-128"/>
              </a:rPr>
              <a:t>ど</a:t>
            </a:r>
            <a:r>
              <a:rPr lang="ja-JP" altLang="en-US" sz="1200" dirty="0" smtClean="0">
                <a:latin typeface="HG丸ｺﾞｼｯｸM-PRO" panose="020F0600000000000000" pitchFamily="50" charset="-128"/>
                <a:ea typeface="HG丸ｺﾞｼｯｸM-PRO" panose="020F0600000000000000" pitchFamily="50" charset="-128"/>
              </a:rPr>
              <a:t>として地域に利用されてきました。しかし近年、くらしの変化で利用されなくなった「里山林」の荒廃が進み、鳥獣被害が増えるなど、社会問題となっています。</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そこで、花巻市では「里山林」を健全に保つための手入れをされる地域の方を支援いたします。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335841" y="2362513"/>
            <a:ext cx="6161435" cy="369332"/>
          </a:xfrm>
          <a:prstGeom prst="rect">
            <a:avLst/>
          </a:prstGeom>
          <a:noFill/>
          <a:ln w="3175">
            <a:solidFill>
              <a:schemeClr val="tx1"/>
            </a:solidFill>
            <a:prstDash val="sysDot"/>
          </a:ln>
        </p:spPr>
        <p:txBody>
          <a:bodyPr wrap="square" rtlCol="0">
            <a:spAutoFit/>
          </a:bodyPr>
          <a:lstStyle/>
          <a:p>
            <a:pPr>
              <a:lnSpc>
                <a:spcPct val="150000"/>
              </a:lnSpc>
            </a:pPr>
            <a:r>
              <a:rPr lang="ja-JP" altLang="en-US" sz="1200" dirty="0" smtClean="0">
                <a:latin typeface="HG丸ｺﾞｼｯｸM-PRO" panose="020F0600000000000000" pitchFamily="50" charset="-128"/>
                <a:ea typeface="HG丸ｺﾞｼｯｸM-PRO" panose="020F0600000000000000" pitchFamily="50" charset="-128"/>
              </a:rPr>
              <a:t>共通事項：地域住民３名以上で構成される団体の活動を支援します。</a:t>
            </a:r>
            <a:endParaRPr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71935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1" y="-615"/>
            <a:ext cx="6858000" cy="7940635"/>
          </a:xfrm>
          <a:prstGeom prst="rect">
            <a:avLst/>
          </a:prstGeom>
          <a:noFill/>
          <a:ln>
            <a:noFill/>
          </a:ln>
        </p:spPr>
        <p:txBody>
          <a:bodyPr wrap="square" rtlCol="0">
            <a:spAutoFit/>
          </a:bodyPr>
          <a:lstStyle/>
          <a:p>
            <a:pPr algn="ctr"/>
            <a:r>
              <a:rPr lang="ja-JP" altLang="en-US" sz="1600" b="1" dirty="0" smtClean="0">
                <a:latin typeface="HG丸ｺﾞｼｯｸM-PRO" panose="020F0600000000000000" pitchFamily="50" charset="-128"/>
                <a:ea typeface="HG丸ｺﾞｼｯｸM-PRO" panose="020F0600000000000000" pitchFamily="50" charset="-128"/>
              </a:rPr>
              <a:t>事業の流れ</a:t>
            </a:r>
            <a:endParaRPr lang="en-US" altLang="ja-JP" sz="1600" b="1" dirty="0" smtClean="0">
              <a:latin typeface="HG丸ｺﾞｼｯｸM-PRO" panose="020F0600000000000000" pitchFamily="50" charset="-128"/>
              <a:ea typeface="HG丸ｺﾞｼｯｸM-PRO" panose="020F0600000000000000" pitchFamily="50" charset="-128"/>
            </a:endParaRPr>
          </a:p>
          <a:p>
            <a:r>
              <a:rPr lang="ja-JP" altLang="en-US" sz="1400" u="sng" dirty="0" smtClean="0">
                <a:latin typeface="HG丸ｺﾞｼｯｸM-PRO" panose="020F0600000000000000" pitchFamily="50" charset="-128"/>
                <a:ea typeface="HG丸ｺﾞｼｯｸM-PRO" panose="020F0600000000000000" pitchFamily="50" charset="-128"/>
              </a:rPr>
              <a:t>①事業申請の準備（事業者）</a:t>
            </a:r>
            <a:r>
              <a:rPr lang="ja-JP" altLang="en-US" sz="1600" u="sng" dirty="0" smtClean="0">
                <a:latin typeface="HG丸ｺﾞｼｯｸM-PRO" panose="020F0600000000000000" pitchFamily="50" charset="-128"/>
                <a:ea typeface="HG丸ｺﾞｼｯｸM-PRO" panose="020F0600000000000000" pitchFamily="50" charset="-128"/>
              </a:rPr>
              <a:t>　　　　　　　　</a:t>
            </a:r>
            <a:endParaRPr lang="en-US" altLang="ja-JP" sz="1600"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・森林所有者および地域住民等により構成されている３名</a:t>
            </a:r>
            <a:r>
              <a:rPr lang="ja-JP" altLang="en-US" sz="1100" dirty="0">
                <a:latin typeface="HG丸ｺﾞｼｯｸM-PRO" panose="020F0600000000000000" pitchFamily="50" charset="-128"/>
                <a:ea typeface="HG丸ｺﾞｼｯｸM-PRO" panose="020F0600000000000000" pitchFamily="50" charset="-128"/>
              </a:rPr>
              <a:t>以上</a:t>
            </a:r>
            <a:r>
              <a:rPr lang="ja-JP" altLang="en-US" sz="1100" dirty="0" smtClean="0">
                <a:latin typeface="HG丸ｺﾞｼｯｸM-PRO" panose="020F0600000000000000" pitchFamily="50" charset="-128"/>
                <a:ea typeface="HG丸ｺﾞｼｯｸM-PRO" panose="020F0600000000000000" pitchFamily="50" charset="-128"/>
              </a:rPr>
              <a:t>の組織が対象です。</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代表者１名を</a:t>
            </a:r>
            <a:r>
              <a:rPr lang="ja-JP" altLang="en-US" sz="1100" dirty="0" smtClean="0">
                <a:latin typeface="HG丸ｺﾞｼｯｸM-PRO" panose="020F0600000000000000" pitchFamily="50" charset="-128"/>
                <a:ea typeface="HG丸ｺﾞｼｯｸM-PRO" panose="020F0600000000000000" pitchFamily="50" charset="-128"/>
              </a:rPr>
              <a:t>定めた任意組織による申請もできます。</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・活動回数、活動場所、必要経費等について計画してください。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・構成員以外が所有する森林以外で活動する場合は、</a:t>
            </a:r>
            <a:r>
              <a:rPr lang="ja-JP" altLang="en-US" sz="1100" dirty="0">
                <a:latin typeface="HG丸ｺﾞｼｯｸM-PRO" panose="020F0600000000000000" pitchFamily="50" charset="-128"/>
                <a:ea typeface="HG丸ｺﾞｼｯｸM-PRO" panose="020F0600000000000000" pitchFamily="50" charset="-128"/>
              </a:rPr>
              <a:t>森林所有者</a:t>
            </a:r>
            <a:r>
              <a:rPr lang="ja-JP" altLang="en-US" sz="1100" dirty="0" smtClean="0">
                <a:latin typeface="HG丸ｺﾞｼｯｸM-PRO" panose="020F0600000000000000" pitchFamily="50" charset="-128"/>
                <a:ea typeface="HG丸ｺﾞｼｯｸM-PRO" panose="020F0600000000000000" pitchFamily="50" charset="-128"/>
              </a:rPr>
              <a:t>と協定書を交わしてください。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b="1" dirty="0" smtClean="0">
                <a:latin typeface="HG丸ｺﾞｼｯｸM-PRO" panose="020F0600000000000000" pitchFamily="50" charset="-128"/>
                <a:ea typeface="HG丸ｺﾞｼｯｸM-PRO" panose="020F0600000000000000" pitchFamily="50" charset="-128"/>
              </a:rPr>
              <a:t>・活動</a:t>
            </a:r>
            <a:r>
              <a:rPr lang="ja-JP" altLang="en-US" sz="1100" b="1" dirty="0">
                <a:latin typeface="HG丸ｺﾞｼｯｸM-PRO" panose="020F0600000000000000" pitchFamily="50" charset="-128"/>
                <a:ea typeface="HG丸ｺﾞｼｯｸM-PRO" panose="020F0600000000000000" pitchFamily="50" charset="-128"/>
              </a:rPr>
              <a:t>前</a:t>
            </a:r>
            <a:r>
              <a:rPr lang="ja-JP" altLang="en-US" sz="1100" b="1" dirty="0" smtClean="0">
                <a:latin typeface="HG丸ｺﾞｼｯｸM-PRO" panose="020F0600000000000000" pitchFamily="50" charset="-128"/>
                <a:ea typeface="HG丸ｺﾞｼｯｸM-PRO" panose="020F0600000000000000" pitchFamily="50" charset="-128"/>
              </a:rPr>
              <a:t>に</a:t>
            </a:r>
            <a:r>
              <a:rPr lang="ja-JP" altLang="en-US" sz="1100" b="1" dirty="0">
                <a:latin typeface="HG丸ｺﾞｼｯｸM-PRO" panose="020F0600000000000000" pitchFamily="50" charset="-128"/>
                <a:ea typeface="HG丸ｺﾞｼｯｸM-PRO" panose="020F0600000000000000" pitchFamily="50" charset="-128"/>
              </a:rPr>
              <a:t>農村林</a:t>
            </a:r>
            <a:r>
              <a:rPr lang="ja-JP" altLang="en-US" sz="1100" b="1" dirty="0" smtClean="0">
                <a:latin typeface="HG丸ｺﾞｼｯｸM-PRO" panose="020F0600000000000000" pitchFamily="50" charset="-128"/>
                <a:ea typeface="HG丸ｺﾞｼｯｸM-PRO" panose="020F0600000000000000" pitchFamily="50" charset="-128"/>
              </a:rPr>
              <a:t>務課までご相談下さい。</a:t>
            </a:r>
            <a:endParaRPr lang="en-US" altLang="ja-JP" sz="1100" b="1"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400" u="sng" dirty="0" smtClean="0">
                <a:latin typeface="HG丸ｺﾞｼｯｸM-PRO" panose="020F0600000000000000" pitchFamily="50" charset="-128"/>
                <a:ea typeface="HG丸ｺﾞｼｯｸM-PRO" panose="020F0600000000000000" pitchFamily="50" charset="-128"/>
              </a:rPr>
              <a:t>②交付金交付申請（事業者→市）</a:t>
            </a:r>
            <a:endParaRPr lang="en-US" altLang="ja-JP" sz="1400"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次のものをご用意して申請してください。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b="1" dirty="0" smtClean="0">
                <a:latin typeface="HG丸ｺﾞｼｯｸM-PRO" panose="020F0600000000000000" pitchFamily="50" charset="-128"/>
                <a:ea typeface="HG丸ｺﾞｼｯｸM-PRO" panose="020F0600000000000000" pitchFamily="50" charset="-128"/>
              </a:rPr>
              <a:t>交付金交付申請書</a:t>
            </a:r>
            <a:r>
              <a:rPr lang="ja-JP" altLang="en-US" sz="1100" dirty="0" smtClean="0">
                <a:latin typeface="HG丸ｺﾞｼｯｸM-PRO" panose="020F0600000000000000" pitchFamily="50" charset="-128"/>
                <a:ea typeface="HG丸ｺﾞｼｯｸM-PRO" panose="020F0600000000000000" pitchFamily="50" charset="-128"/>
              </a:rPr>
              <a:t>（様式第１号）</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事業計画書</a:t>
            </a:r>
            <a:r>
              <a:rPr lang="ja-JP" altLang="en-US" sz="1100" dirty="0" smtClean="0">
                <a:latin typeface="HG丸ｺﾞｼｯｸM-PRO" panose="020F0600000000000000" pitchFamily="50" charset="-128"/>
                <a:ea typeface="HG丸ｺﾞｼｯｸM-PRO" panose="020F0600000000000000" pitchFamily="50" charset="-128"/>
              </a:rPr>
              <a:t>（様式第２号）</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b="1" dirty="0" smtClean="0">
                <a:latin typeface="HG丸ｺﾞｼｯｸM-PRO" panose="020F0600000000000000" pitchFamily="50" charset="-128"/>
                <a:ea typeface="HG丸ｺﾞｼｯｸM-PRO" panose="020F0600000000000000" pitchFamily="50" charset="-128"/>
              </a:rPr>
              <a:t>収支予算書</a:t>
            </a:r>
            <a:r>
              <a:rPr lang="ja-JP" altLang="en-US" sz="1100" dirty="0" smtClean="0">
                <a:latin typeface="HG丸ｺﾞｼｯｸM-PRO" panose="020F0600000000000000" pitchFamily="50" charset="-128"/>
                <a:ea typeface="HG丸ｺﾞｼｯｸM-PRO" panose="020F0600000000000000" pitchFamily="50" charset="-128"/>
              </a:rPr>
              <a:t>（様式第</a:t>
            </a:r>
            <a:r>
              <a:rPr lang="ja-JP" altLang="en-US" sz="1100" dirty="0">
                <a:latin typeface="HG丸ｺﾞｼｯｸM-PRO" panose="020F0600000000000000" pitchFamily="50" charset="-128"/>
                <a:ea typeface="HG丸ｺﾞｼｯｸM-PRO" panose="020F0600000000000000" pitchFamily="50" charset="-128"/>
              </a:rPr>
              <a:t>３</a:t>
            </a:r>
            <a:r>
              <a:rPr lang="ja-JP" altLang="en-US" sz="1100" dirty="0" smtClean="0">
                <a:latin typeface="HG丸ｺﾞｼｯｸM-PRO" panose="020F0600000000000000" pitchFamily="50" charset="-128"/>
                <a:ea typeface="HG丸ｺﾞｼｯｸM-PRO" panose="020F0600000000000000" pitchFamily="50" charset="-128"/>
              </a:rPr>
              <a:t>号）</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活動計画書</a:t>
            </a:r>
            <a:r>
              <a:rPr lang="ja-JP" altLang="en-US" sz="1100" dirty="0" smtClean="0">
                <a:latin typeface="HG丸ｺﾞｼｯｸM-PRO" panose="020F0600000000000000" pitchFamily="50" charset="-128"/>
                <a:ea typeface="HG丸ｺﾞｼｯｸM-PRO" panose="020F0600000000000000" pitchFamily="50" charset="-128"/>
              </a:rPr>
              <a:t>（参考様式あり）</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b="1" dirty="0" smtClean="0">
                <a:latin typeface="HG丸ｺﾞｼｯｸM-PRO" panose="020F0600000000000000" pitchFamily="50" charset="-128"/>
                <a:ea typeface="HG丸ｺﾞｼｯｸM-PRO" panose="020F0600000000000000" pitchFamily="50" charset="-128"/>
              </a:rPr>
              <a:t>活動組織の概要がわかる規約</a:t>
            </a:r>
            <a:endParaRPr lang="en-US" altLang="ja-JP" sz="1100" b="1"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規約を持たない任意組織が申請する場合、代表者１名を定め、構成員からの委任状を提出し　　　　　　　　　</a:t>
            </a:r>
            <a:r>
              <a:rPr lang="ja-JP" altLang="en-US" sz="1100" dirty="0" err="1" smtClean="0">
                <a:latin typeface="HG丸ｺﾞｼｯｸM-PRO" panose="020F0600000000000000" pitchFamily="50" charset="-128"/>
                <a:ea typeface="HG丸ｺﾞｼｯｸM-PRO" panose="020F0600000000000000" pitchFamily="50" charset="-128"/>
              </a:rPr>
              <a:t>て</a:t>
            </a:r>
            <a:r>
              <a:rPr lang="ja-JP" altLang="en-US" sz="1100" dirty="0" smtClean="0">
                <a:latin typeface="HG丸ｺﾞｼｯｸM-PRO" panose="020F0600000000000000" pitchFamily="50" charset="-128"/>
                <a:ea typeface="HG丸ｺﾞｼｯｸM-PRO" panose="020F0600000000000000" pitchFamily="50" charset="-128"/>
              </a:rPr>
              <a:t>ください（参考様式あり）</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森林所有者との協定書</a:t>
            </a:r>
            <a:r>
              <a:rPr lang="ja-JP" altLang="en-US" sz="1100" dirty="0" smtClean="0">
                <a:latin typeface="HG丸ｺﾞｼｯｸM-PRO" panose="020F0600000000000000" pitchFamily="50" charset="-128"/>
                <a:ea typeface="HG丸ｺﾞｼｯｸM-PRO" panose="020F0600000000000000" pitchFamily="50" charset="-128"/>
              </a:rPr>
              <a:t>（参考様式あり）</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構成員が所有する</a:t>
            </a:r>
            <a:r>
              <a:rPr lang="ja-JP" altLang="en-US" sz="1100" dirty="0">
                <a:latin typeface="HG丸ｺﾞｼｯｸM-PRO" panose="020F0600000000000000" pitchFamily="50" charset="-128"/>
                <a:ea typeface="HG丸ｺﾞｼｯｸM-PRO" panose="020F0600000000000000" pitchFamily="50" charset="-128"/>
              </a:rPr>
              <a:t>森林以外で活動する</a:t>
            </a:r>
            <a:r>
              <a:rPr lang="ja-JP" altLang="en-US" sz="1100" dirty="0" smtClean="0">
                <a:latin typeface="HG丸ｺﾞｼｯｸM-PRO" panose="020F0600000000000000" pitchFamily="50" charset="-128"/>
                <a:ea typeface="HG丸ｺﾞｼｯｸM-PRO" panose="020F0600000000000000" pitchFamily="50" charset="-128"/>
              </a:rPr>
              <a:t>場合のみ提出してください。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伐採届</a:t>
            </a:r>
            <a:r>
              <a:rPr lang="ja-JP" altLang="en-US" sz="1100" dirty="0" smtClean="0">
                <a:latin typeface="HG丸ｺﾞｼｯｸM-PRO" panose="020F0600000000000000" pitchFamily="50" charset="-128"/>
                <a:ea typeface="HG丸ｺﾞｼｯｸM-PRO" panose="020F0600000000000000" pitchFamily="50" charset="-128"/>
              </a:rPr>
              <a:t>（届け出が必要な場合があるので、ご相談下さい）</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600" b="1" dirty="0" smtClean="0">
              <a:latin typeface="HG丸ｺﾞｼｯｸM-PRO" panose="020F0600000000000000" pitchFamily="50" charset="-128"/>
              <a:ea typeface="HG丸ｺﾞｼｯｸM-PRO" panose="020F0600000000000000" pitchFamily="50" charset="-128"/>
            </a:endParaRPr>
          </a:p>
          <a:p>
            <a:r>
              <a:rPr lang="ja-JP" altLang="en-US" sz="1400" u="sng" dirty="0" smtClean="0">
                <a:latin typeface="HG丸ｺﾞｼｯｸM-PRO" panose="020F0600000000000000" pitchFamily="50" charset="-128"/>
                <a:ea typeface="HG丸ｺﾞｼｯｸM-PRO" panose="020F0600000000000000" pitchFamily="50" charset="-128"/>
              </a:rPr>
              <a:t>③交付金交付決定（市→事業者）</a:t>
            </a:r>
            <a:endParaRPr lang="en-US" altLang="ja-JP" sz="1400"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事業</a:t>
            </a:r>
            <a:r>
              <a:rPr lang="ja-JP" altLang="en-US" sz="1100" dirty="0">
                <a:latin typeface="HG丸ｺﾞｼｯｸM-PRO" panose="020F0600000000000000" pitchFamily="50" charset="-128"/>
                <a:ea typeface="HG丸ｺﾞｼｯｸM-PRO" panose="020F0600000000000000" pitchFamily="50" charset="-128"/>
              </a:rPr>
              <a:t>計画</a:t>
            </a:r>
            <a:r>
              <a:rPr lang="ja-JP" altLang="en-US" sz="1100" dirty="0" smtClean="0">
                <a:latin typeface="HG丸ｺﾞｼｯｸM-PRO" panose="020F0600000000000000" pitchFamily="50" charset="-128"/>
                <a:ea typeface="HG丸ｺﾞｼｯｸM-PRO" panose="020F0600000000000000" pitchFamily="50" charset="-128"/>
              </a:rPr>
              <a:t>等</a:t>
            </a:r>
            <a:r>
              <a:rPr lang="ja-JP" altLang="en-US" sz="1100" dirty="0">
                <a:latin typeface="HG丸ｺﾞｼｯｸM-PRO" panose="020F0600000000000000" pitchFamily="50" charset="-128"/>
                <a:ea typeface="HG丸ｺﾞｼｯｸM-PRO" panose="020F0600000000000000" pitchFamily="50" charset="-128"/>
              </a:rPr>
              <a:t>を</a:t>
            </a:r>
            <a:r>
              <a:rPr lang="ja-JP" altLang="en-US" sz="1100" dirty="0" smtClean="0">
                <a:latin typeface="HG丸ｺﾞｼｯｸM-PRO" panose="020F0600000000000000" pitchFamily="50" charset="-128"/>
                <a:ea typeface="HG丸ｺﾞｼｯｸM-PRO" panose="020F0600000000000000" pitchFamily="50" charset="-128"/>
              </a:rPr>
              <a:t>審査し、</a:t>
            </a:r>
            <a:r>
              <a:rPr lang="ja-JP" altLang="en-US" sz="1100" dirty="0">
                <a:latin typeface="HG丸ｺﾞｼｯｸM-PRO" panose="020F0600000000000000" pitchFamily="50" charset="-128"/>
                <a:ea typeface="HG丸ｺﾞｼｯｸM-PRO" panose="020F0600000000000000" pitchFamily="50" charset="-128"/>
              </a:rPr>
              <a:t>交付</a:t>
            </a:r>
            <a:r>
              <a:rPr lang="ja-JP" altLang="en-US" sz="1100" dirty="0" smtClean="0">
                <a:latin typeface="HG丸ｺﾞｼｯｸM-PRO" panose="020F0600000000000000" pitchFamily="50" charset="-128"/>
                <a:ea typeface="HG丸ｺﾞｼｯｸM-PRO" panose="020F0600000000000000" pitchFamily="50" charset="-128"/>
              </a:rPr>
              <a:t>についてお</a:t>
            </a:r>
            <a:r>
              <a:rPr lang="ja-JP" altLang="en-US" sz="1100" dirty="0">
                <a:latin typeface="HG丸ｺﾞｼｯｸM-PRO" panose="020F0600000000000000" pitchFamily="50" charset="-128"/>
                <a:ea typeface="HG丸ｺﾞｼｯｸM-PRO" panose="020F0600000000000000" pitchFamily="50" charset="-128"/>
              </a:rPr>
              <a:t>知</a:t>
            </a:r>
            <a:r>
              <a:rPr lang="ja-JP" altLang="en-US" sz="1100" dirty="0" smtClean="0">
                <a:latin typeface="HG丸ｺﾞｼｯｸM-PRO" panose="020F0600000000000000" pitchFamily="50" charset="-128"/>
                <a:ea typeface="HG丸ｺﾞｼｯｸM-PRO" panose="020F0600000000000000" pitchFamily="50" charset="-128"/>
              </a:rPr>
              <a:t>らせします。</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b="1" dirty="0" smtClean="0">
                <a:latin typeface="HG丸ｺﾞｼｯｸM-PRO" panose="020F0600000000000000" pitchFamily="50" charset="-128"/>
                <a:ea typeface="HG丸ｺﾞｼｯｸM-PRO" panose="020F0600000000000000" pitchFamily="50" charset="-128"/>
              </a:rPr>
              <a:t>補助</a:t>
            </a:r>
            <a:r>
              <a:rPr lang="ja-JP" altLang="en-US" sz="1100" b="1" dirty="0">
                <a:latin typeface="HG丸ｺﾞｼｯｸM-PRO" panose="020F0600000000000000" pitchFamily="50" charset="-128"/>
                <a:ea typeface="HG丸ｺﾞｼｯｸM-PRO" panose="020F0600000000000000" pitchFamily="50" charset="-128"/>
              </a:rPr>
              <a:t>金</a:t>
            </a:r>
            <a:r>
              <a:rPr lang="ja-JP" altLang="en-US" sz="1100" b="1" dirty="0" smtClean="0">
                <a:latin typeface="HG丸ｺﾞｼｯｸM-PRO" panose="020F0600000000000000" pitchFamily="50" charset="-128"/>
                <a:ea typeface="HG丸ｺﾞｼｯｸM-PRO" panose="020F0600000000000000" pitchFamily="50" charset="-128"/>
              </a:rPr>
              <a:t>交付決定後に事業を開始してください</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r>
              <a:rPr lang="ja-JP" altLang="en-US" sz="1400" u="sng" dirty="0" smtClean="0">
                <a:latin typeface="HG丸ｺﾞｼｯｸM-PRO" panose="020F0600000000000000" pitchFamily="50" charset="-128"/>
                <a:ea typeface="HG丸ｺﾞｼｯｸM-PRO" panose="020F0600000000000000" pitchFamily="50" charset="-128"/>
              </a:rPr>
              <a:t>④事業実施（事業者）</a:t>
            </a:r>
            <a:endParaRPr lang="en-US" altLang="ja-JP" sz="1400"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交付金の交付は事業完了後ですが、</a:t>
            </a:r>
            <a:r>
              <a:rPr lang="ja-JP" altLang="en-US" sz="1100" b="1" dirty="0" smtClean="0">
                <a:latin typeface="HG丸ｺﾞｼｯｸM-PRO" panose="020F0600000000000000" pitchFamily="50" charset="-128"/>
                <a:ea typeface="HG丸ｺﾞｼｯｸM-PRO" panose="020F0600000000000000" pitchFamily="50" charset="-128"/>
              </a:rPr>
              <a:t>概算払請求</a:t>
            </a:r>
            <a:r>
              <a:rPr lang="ja-JP" altLang="en-US" sz="1100" dirty="0" smtClean="0">
                <a:latin typeface="HG丸ｺﾞｼｯｸM-PRO" panose="020F0600000000000000" pitchFamily="50" charset="-128"/>
                <a:ea typeface="HG丸ｺﾞｼｯｸM-PRO" panose="020F0600000000000000" pitchFamily="50" charset="-128"/>
              </a:rPr>
              <a:t>（様式第６号）もできます。</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r>
              <a:rPr lang="ja-JP" altLang="en-US" sz="1400" u="sng" dirty="0" smtClean="0">
                <a:latin typeface="HG丸ｺﾞｼｯｸM-PRO" panose="020F0600000000000000" pitchFamily="50" charset="-128"/>
                <a:ea typeface="HG丸ｺﾞｼｯｸM-PRO" panose="020F0600000000000000" pitchFamily="50" charset="-128"/>
              </a:rPr>
              <a:t>⑤完了報告（事業者→市）</a:t>
            </a:r>
            <a:endParaRPr lang="en-US" altLang="ja-JP" sz="1400" u="sng"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活動を終了後、つぎの書類を作成し</a:t>
            </a:r>
            <a:r>
              <a:rPr lang="ja-JP" altLang="en-US" sz="1100" dirty="0">
                <a:latin typeface="HG丸ｺﾞｼｯｸM-PRO" panose="020F0600000000000000" pitchFamily="50" charset="-128"/>
                <a:ea typeface="HG丸ｺﾞｼｯｸM-PRO" panose="020F0600000000000000" pitchFamily="50" charset="-128"/>
              </a:rPr>
              <a:t>て</a:t>
            </a:r>
            <a:r>
              <a:rPr lang="ja-JP" altLang="en-US" sz="1100" dirty="0" smtClean="0">
                <a:latin typeface="HG丸ｺﾞｼｯｸM-PRO" panose="020F0600000000000000" pitchFamily="50" charset="-128"/>
                <a:ea typeface="HG丸ｺﾞｼｯｸM-PRO" panose="020F0600000000000000" pitchFamily="50" charset="-128"/>
              </a:rPr>
              <a:t>ご報告ください。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完了届</a:t>
            </a:r>
            <a:r>
              <a:rPr lang="ja-JP" altLang="en-US" sz="1100" dirty="0" smtClean="0">
                <a:latin typeface="HG丸ｺﾞｼｯｸM-PRO" panose="020F0600000000000000" pitchFamily="50" charset="-128"/>
                <a:ea typeface="HG丸ｺﾞｼｯｸM-PRO" panose="020F0600000000000000" pitchFamily="50" charset="-128"/>
              </a:rPr>
              <a:t>（参考様式あり）</a:t>
            </a:r>
            <a:endParaRPr lang="en-US" altLang="ja-JP" sz="1100" b="1"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事業実績書</a:t>
            </a:r>
            <a:r>
              <a:rPr lang="ja-JP" altLang="en-US" sz="1100" dirty="0" smtClean="0">
                <a:latin typeface="HG丸ｺﾞｼｯｸM-PRO" panose="020F0600000000000000" pitchFamily="50" charset="-128"/>
                <a:ea typeface="HG丸ｺﾞｼｯｸM-PRO" panose="020F0600000000000000" pitchFamily="50" charset="-128"/>
              </a:rPr>
              <a:t>（様式第２号）</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収支清算書</a:t>
            </a:r>
            <a:r>
              <a:rPr lang="ja-JP" altLang="en-US" sz="1100" dirty="0" smtClean="0">
                <a:latin typeface="HG丸ｺﾞｼｯｸM-PRO" panose="020F0600000000000000" pitchFamily="50" charset="-128"/>
                <a:ea typeface="HG丸ｺﾞｼｯｸM-PRO" panose="020F0600000000000000" pitchFamily="50" charset="-128"/>
              </a:rPr>
              <a:t>（様式第３号）</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活動の実績がわかる書類</a:t>
            </a:r>
            <a:r>
              <a:rPr lang="ja-JP" altLang="en-US" sz="1100" dirty="0" smtClean="0">
                <a:latin typeface="HG丸ｺﾞｼｯｸM-PRO" panose="020F0600000000000000" pitchFamily="50" charset="-128"/>
                <a:ea typeface="HG丸ｺﾞｼｯｸM-PRO" panose="020F0600000000000000" pitchFamily="50" charset="-128"/>
              </a:rPr>
              <a:t>（参考様式あり）</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400" u="sng" dirty="0" smtClean="0">
                <a:latin typeface="HG丸ｺﾞｼｯｸM-PRO" panose="020F0600000000000000" pitchFamily="50" charset="-128"/>
                <a:ea typeface="HG丸ｺﾞｼｯｸM-PRO" panose="020F0600000000000000" pitchFamily="50" charset="-128"/>
              </a:rPr>
              <a:t>⑥完了確認（市）</a:t>
            </a:r>
            <a:endParaRPr lang="en-US" altLang="ja-JP" sz="1400" u="sng"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現地調査を行い、事業の完了を確認します。</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400" u="sng" dirty="0" smtClean="0">
                <a:latin typeface="HG丸ｺﾞｼｯｸM-PRO" panose="020F0600000000000000" pitchFamily="50" charset="-128"/>
                <a:ea typeface="HG丸ｺﾞｼｯｸM-PRO" panose="020F0600000000000000" pitchFamily="50" charset="-128"/>
              </a:rPr>
              <a:t>⑦補助</a:t>
            </a:r>
            <a:r>
              <a:rPr lang="ja-JP" altLang="en-US" sz="1400" u="sng" dirty="0">
                <a:latin typeface="HG丸ｺﾞｼｯｸM-PRO" panose="020F0600000000000000" pitchFamily="50" charset="-128"/>
                <a:ea typeface="HG丸ｺﾞｼｯｸM-PRO" panose="020F0600000000000000" pitchFamily="50" charset="-128"/>
              </a:rPr>
              <a:t>金</a:t>
            </a:r>
            <a:r>
              <a:rPr lang="ja-JP" altLang="en-US" sz="1400" u="sng" dirty="0" smtClean="0">
                <a:latin typeface="HG丸ｺﾞｼｯｸM-PRO" panose="020F0600000000000000" pitchFamily="50" charset="-128"/>
                <a:ea typeface="HG丸ｺﾞｼｯｸM-PRO" panose="020F0600000000000000" pitchFamily="50" charset="-128"/>
              </a:rPr>
              <a:t>交付請求（事業者→市）</a:t>
            </a:r>
            <a:endParaRPr lang="en-US" altLang="ja-JP" sz="1400" u="sng"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b="1" dirty="0" smtClean="0">
                <a:latin typeface="HG丸ｺﾞｼｯｸM-PRO" panose="020F0600000000000000" pitchFamily="50" charset="-128"/>
                <a:ea typeface="HG丸ｺﾞｼｯｸM-PRO" panose="020F0600000000000000" pitchFamily="50" charset="-128"/>
              </a:rPr>
              <a:t>交付金交付請求書</a:t>
            </a:r>
            <a:r>
              <a:rPr lang="ja-JP" altLang="en-US" sz="1100" dirty="0" smtClean="0">
                <a:latin typeface="HG丸ｺﾞｼｯｸM-PRO" panose="020F0600000000000000" pitchFamily="50" charset="-128"/>
                <a:ea typeface="HG丸ｺﾞｼｯｸM-PRO" panose="020F0600000000000000" pitchFamily="50" charset="-128"/>
              </a:rPr>
              <a:t>（様式第５号）で交付金請求してください。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活動実績により交付</a:t>
            </a:r>
            <a:r>
              <a:rPr lang="ja-JP" altLang="en-US" sz="1100" dirty="0">
                <a:latin typeface="HG丸ｺﾞｼｯｸM-PRO" panose="020F0600000000000000" pitchFamily="50" charset="-128"/>
                <a:ea typeface="HG丸ｺﾞｼｯｸM-PRO" panose="020F0600000000000000" pitchFamily="50" charset="-128"/>
              </a:rPr>
              <a:t>します</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1374590" y="7943725"/>
            <a:ext cx="4108817" cy="369332"/>
          </a:xfrm>
          <a:prstGeom prst="rect">
            <a:avLst/>
          </a:prstGeom>
          <a:ln cmpd="dbl"/>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随時受付しております。ご相談下さい</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566676" y="8486039"/>
            <a:ext cx="5724644" cy="461665"/>
          </a:xfrm>
          <a:prstGeom prst="rect">
            <a:avLst/>
          </a:prstGeom>
          <a:ln cmpd="dbl">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ご不明な点がありましたら、下記、または各支所産業係までご相談ください。</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花巻市農村</a:t>
            </a:r>
            <a:r>
              <a:rPr kumimoji="1" lang="ja-JP" altLang="en-US" sz="1200" dirty="0">
                <a:latin typeface="HG丸ｺﾞｼｯｸM-PRO" panose="020F0600000000000000" pitchFamily="50" charset="-128"/>
                <a:ea typeface="HG丸ｺﾞｼｯｸM-PRO" panose="020F0600000000000000" pitchFamily="50" charset="-128"/>
              </a:rPr>
              <a:t>林</a:t>
            </a:r>
            <a:r>
              <a:rPr kumimoji="1" lang="ja-JP" altLang="en-US" sz="1200" dirty="0" smtClean="0">
                <a:latin typeface="HG丸ｺﾞｼｯｸM-PRO" panose="020F0600000000000000" pitchFamily="50" charset="-128"/>
                <a:ea typeface="HG丸ｺﾞｼｯｸM-PRO" panose="020F0600000000000000" pitchFamily="50" charset="-128"/>
              </a:rPr>
              <a:t>務課（☎２３－１４００）</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76142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807</TotalTime>
  <Words>968</Words>
  <Application>Microsoft Office PowerPoint</Application>
  <PresentationFormat>画面に合わせる (4:3)</PresentationFormat>
  <Paragraphs>82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花巻市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花巻市</dc:creator>
  <cp:lastModifiedBy>花巻市</cp:lastModifiedBy>
  <cp:revision>86</cp:revision>
  <cp:lastPrinted>2021-04-19T06:24:34Z</cp:lastPrinted>
  <dcterms:created xsi:type="dcterms:W3CDTF">2019-05-17T06:55:54Z</dcterms:created>
  <dcterms:modified xsi:type="dcterms:W3CDTF">2023-04-11T05:27:48Z</dcterms:modified>
</cp:coreProperties>
</file>